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bookmarkIdSeed="5">
  <p:sldMasterIdLst>
    <p:sldMasterId id="2147483660" r:id="rId1"/>
    <p:sldMasterId id="2147483721" r:id="rId2"/>
  </p:sldMasterIdLst>
  <p:notesMasterIdLst>
    <p:notesMasterId r:id="rId36"/>
  </p:notesMasterIdLst>
  <p:handoutMasterIdLst>
    <p:handoutMasterId r:id="rId37"/>
  </p:handoutMasterIdLst>
  <p:sldIdLst>
    <p:sldId id="365" r:id="rId3"/>
    <p:sldId id="352" r:id="rId4"/>
    <p:sldId id="370" r:id="rId5"/>
    <p:sldId id="369" r:id="rId6"/>
    <p:sldId id="360" r:id="rId7"/>
    <p:sldId id="372" r:id="rId8"/>
    <p:sldId id="385" r:id="rId9"/>
    <p:sldId id="429" r:id="rId10"/>
    <p:sldId id="386" r:id="rId11"/>
    <p:sldId id="359" r:id="rId12"/>
    <p:sldId id="430" r:id="rId13"/>
    <p:sldId id="366" r:id="rId14"/>
    <p:sldId id="373" r:id="rId15"/>
    <p:sldId id="374" r:id="rId16"/>
    <p:sldId id="375" r:id="rId17"/>
    <p:sldId id="431" r:id="rId18"/>
    <p:sldId id="383" r:id="rId19"/>
    <p:sldId id="384" r:id="rId20"/>
    <p:sldId id="357" r:id="rId21"/>
    <p:sldId id="428" r:id="rId22"/>
    <p:sldId id="391" r:id="rId23"/>
    <p:sldId id="392" r:id="rId24"/>
    <p:sldId id="393" r:id="rId25"/>
    <p:sldId id="394" r:id="rId26"/>
    <p:sldId id="390" r:id="rId27"/>
    <p:sldId id="388" r:id="rId28"/>
    <p:sldId id="377" r:id="rId29"/>
    <p:sldId id="389" r:id="rId30"/>
    <p:sldId id="382" r:id="rId31"/>
    <p:sldId id="379" r:id="rId32"/>
    <p:sldId id="378" r:id="rId33"/>
    <p:sldId id="380" r:id="rId34"/>
    <p:sldId id="381" r:id="rId35"/>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
      <p:font typeface="Segoe UI Light" panose="020B0502040204020203" pitchFamily="34" charset="0"/>
      <p:regular r:id="rId52"/>
      <p:italic r:id="rId53"/>
    </p:embeddedFont>
    <p:embeddedFont>
      <p:font typeface="Verdana" panose="020B0604030504040204" pitchFamily="34" charset="0"/>
      <p:regular r:id="rId54"/>
      <p:bold r:id="rId55"/>
      <p:italic r:id="rId56"/>
      <p:boldItalic r:id="rId57"/>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6D02174B-784A-434E-834A-4FC2579EC5AD}">
          <p14:sldIdLst>
            <p14:sldId id="365"/>
            <p14:sldId id="352"/>
          </p14:sldIdLst>
        </p14:section>
        <p14:section name="Getting Started" id="{93FA39F7-5EE3-4BDE-9E62-D460BC9D2555}">
          <p14:sldIdLst>
            <p14:sldId id="370"/>
            <p14:sldId id="369"/>
            <p14:sldId id="360"/>
            <p14:sldId id="372"/>
            <p14:sldId id="385"/>
            <p14:sldId id="429"/>
            <p14:sldId id="386"/>
            <p14:sldId id="359"/>
            <p14:sldId id="430"/>
            <p14:sldId id="366"/>
            <p14:sldId id="373"/>
            <p14:sldId id="374"/>
            <p14:sldId id="375"/>
            <p14:sldId id="431"/>
          </p14:sldIdLst>
        </p14:section>
        <p14:section name="Afternoon" id="{C9FEE982-7118-43F4-AF73-96DA103AD135}">
          <p14:sldIdLst>
            <p14:sldId id="383"/>
            <p14:sldId id="384"/>
            <p14:sldId id="357"/>
          </p14:sldIdLst>
        </p14:section>
        <p14:section name="Extra &amp; Parking Lot" id="{545A28E7-B45D-4E5F-B45B-0ADD1CBD9F26}">
          <p14:sldIdLst>
            <p14:sldId id="428"/>
            <p14:sldId id="391"/>
            <p14:sldId id="392"/>
            <p14:sldId id="393"/>
            <p14:sldId id="394"/>
          </p14:sldIdLst>
        </p14:section>
        <p14:section name="Wrap-up" id="{57449448-5CC9-463C-B55A-02860A004457}">
          <p14:sldIdLst>
            <p14:sldId id="390"/>
            <p14:sldId id="388"/>
            <p14:sldId id="377"/>
            <p14:sldId id="389"/>
            <p14:sldId id="382"/>
            <p14:sldId id="379"/>
            <p14:sldId id="378"/>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C8"/>
    <a:srgbClr val="8DACD0"/>
    <a:srgbClr val="3399FF"/>
    <a:srgbClr val="0070C0"/>
    <a:srgbClr val="7AB0F2"/>
    <a:srgbClr val="D8DEE7"/>
    <a:srgbClr val="9A57CD"/>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9" autoAdjust="0"/>
    <p:restoredTop sz="80679" autoAdjust="0"/>
  </p:normalViewPr>
  <p:slideViewPr>
    <p:cSldViewPr snapToGrid="0">
      <p:cViewPr varScale="1">
        <p:scale>
          <a:sx n="92" d="100"/>
          <a:sy n="92" d="100"/>
        </p:scale>
        <p:origin x="130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5/23/2018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5/23/2018</a:t>
            </a:fld>
            <a:endParaRPr lang="en-US"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github.com/guruskill/70-53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Presentation:</a:t>
            </a:r>
            <a:r>
              <a:rPr lang="en-US" sz="1000" b="1" dirty="0">
                <a:effectLst/>
                <a:latin typeface="Arial" panose="020B0604020202020204" pitchFamily="34" charset="0"/>
                <a:ea typeface="Calibri" panose="020F0502020204030204" pitchFamily="34" charset="0"/>
                <a:cs typeface="Times New Roman" panose="02020603050405020304" pitchFamily="18" charset="0"/>
              </a:rPr>
              <a:t> 105 minutes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Lab:</a:t>
            </a:r>
            <a:r>
              <a:rPr lang="en-US" sz="1000" b="1" dirty="0">
                <a:effectLst/>
                <a:latin typeface="Arial" panose="020B0604020202020204" pitchFamily="34" charset="0"/>
                <a:ea typeface="Calibri" panose="020F0502020204030204" pitchFamily="34" charset="0"/>
                <a:cs typeface="Times New Roman" panose="02020603050405020304" pitchFamily="18" charset="0"/>
              </a:rPr>
              <a:t> 50 minutes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Segoe UI" panose="020B0502040204020203" pitchFamily="34" charset="0"/>
              </a:rPr>
              <a:t>After completing this module, students will be able to:</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suitable workloads for the cloud.</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Identify services and capabilities that Microsoft Azure provides.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portals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Windows PowerShell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Use Azure Command-Line Interface (CLI) to manage Azure services and subscriptions.</a:t>
            </a: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Describe the primary characteristics of Azure Resource Manager.</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995"/>
              </a:spcAft>
              <a:buFont typeface="Symbol" panose="05050102010706020507" pitchFamily="18" charset="2"/>
              <a:buChar char=""/>
            </a:pPr>
            <a:r>
              <a:rPr lang="en-US" sz="1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Use Azure services to enhance management and monitoring of Azure.</a:t>
            </a:r>
            <a:endParaRPr lang="en-US" sz="1000" dirty="0">
              <a:latin typeface="Arial" panose="020B0604020202020204" pitchFamily="34" charset="0"/>
              <a:ea typeface="Times New Roman" panose="02020603050405020304" pitchFamily="18" charset="0"/>
              <a:cs typeface="Times New Roman" panose="02020603050405020304" pitchFamily="18" charset="0"/>
            </a:endParaRPr>
          </a:p>
          <a:p>
            <a:pPr>
              <a:lnSpc>
                <a:spcPts val="1300"/>
              </a:lnSpc>
              <a:spcBef>
                <a:spcPts val="900"/>
              </a:spcBef>
              <a:spcAft>
                <a:spcPts val="300"/>
              </a:spcAft>
            </a:pPr>
            <a:r>
              <a:rPr lang="en-US" sz="1000" b="1" dirty="0">
                <a:effectLst/>
                <a:latin typeface="Arial" panose="020B0604020202020204" pitchFamily="34" charset="0"/>
                <a:ea typeface="Times New Roman" panose="02020603050405020304" pitchFamily="18" charset="0"/>
                <a:cs typeface="Segoe UI" panose="020B0502040204020203" pitchFamily="34" charset="0"/>
              </a:rPr>
              <a:t>Required materials</a:t>
            </a: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a:t>
            </a:r>
            <a:r>
              <a:rPr lang="en-US" sz="1000" dirty="0">
                <a:effectLst/>
                <a:latin typeface="Arial" panose="020B0604020202020204" pitchFamily="34" charset="0"/>
                <a:ea typeface="Calibri" panose="020F0502020204030204" pitchFamily="34" charset="0"/>
                <a:cs typeface="Segoe UI" panose="020B0502040204020203" pitchFamily="34" charset="0"/>
              </a:rPr>
              <a:t> </a:t>
            </a:r>
            <a:r>
              <a:rPr lang="en-US" sz="1000" b="1" dirty="0">
                <a:effectLst/>
                <a:latin typeface="Arial" panose="020B0604020202020204" pitchFamily="34" charset="0"/>
                <a:ea typeface="Calibri" panose="020F0502020204030204" pitchFamily="34" charset="0"/>
                <a:cs typeface="Times New Roman" panose="02020603050405020304" pitchFamily="18" charset="0"/>
              </a:rPr>
              <a:t>20533D_01.pptx</a:t>
            </a:r>
            <a:r>
              <a:rPr lang="en-US" sz="1000" dirty="0">
                <a:effectLst/>
                <a:latin typeface="Arial" panose="020B0604020202020204" pitchFamily="34" charset="0"/>
                <a:ea typeface="Calibri" panose="020F0502020204030204" pitchFamily="34" charset="0"/>
                <a:cs typeface="Segoe UI" panose="020B0502040204020203" pitchFamily="34" charset="0"/>
              </a:rPr>
              <a:t>.</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effectLst/>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this module’s materials.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endParaRPr lang="en-US" sz="1000" dirty="0">
              <a:effectLst/>
              <a:latin typeface="Arial" panose="020B0604020202020204" pitchFamily="34" charset="0"/>
            </a:endParaRPr>
          </a:p>
          <a:p>
            <a:pPr marL="342900" lvl="0" indent="-342900">
              <a:lnSpc>
                <a:spcPct val="115000"/>
              </a:lnSpc>
              <a:spcBef>
                <a:spcPts val="0"/>
              </a:spcBef>
              <a:spcAft>
                <a:spcPts val="995"/>
              </a:spcAft>
              <a:buFont typeface="+mj-lt"/>
              <a:buAutoNum type="arabicPeriod"/>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endParaRPr lang="en-US" sz="1000" dirty="0">
              <a:effectLst/>
              <a:latin typeface="Arial" panose="020B0604020202020204" pitchFamily="34" charset="0"/>
            </a:endParaRPr>
          </a:p>
          <a:p>
            <a:pPr>
              <a:lnSpc>
                <a:spcPct val="107000"/>
              </a:lnSpc>
              <a:spcAft>
                <a:spcPts val="800"/>
              </a:spcAft>
            </a:pPr>
            <a:r>
              <a:rPr lang="en-US" sz="1000" dirty="0">
                <a:effectLst/>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as well as the concepts that each lab covers. This enables you to provide meaningful hints to students who might have issues while working in the labs. Furthermore, it will help guide your lecture to ensure that you discuss the concepts that the labs cover.</a:t>
            </a:r>
          </a:p>
        </p:txBody>
      </p:sp>
      <p:sp>
        <p:nvSpPr>
          <p:cNvPr id="4" name="Slide Number Placeholder 3"/>
          <p:cNvSpPr>
            <a:spLocks noGrp="1"/>
          </p:cNvSpPr>
          <p:nvPr>
            <p:ph type="sldNum" sz="quarter" idx="10"/>
          </p:nvPr>
        </p:nvSpPr>
        <p:spPr/>
        <p:txBody>
          <a:bodyPr/>
          <a:lstStyle/>
          <a:p>
            <a:fld id="{F19E9337-0361-41F3-9C17-1F4FFD1214BA}" type="slidenum">
              <a:rPr lang="en-US" b="0" smtClean="0">
                <a:latin typeface="+mn-lt"/>
              </a:rPr>
              <a:t>1</a:t>
            </a:fld>
            <a:endParaRPr lang="en-US" b="0" dirty="0">
              <a:latin typeface="+mn-lt"/>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 Introduction to Microsoft Azure</a:t>
            </a:r>
          </a:p>
        </p:txBody>
      </p:sp>
    </p:spTree>
    <p:extLst>
      <p:ext uri="{BB962C8B-B14F-4D97-AF65-F5344CB8AC3E}">
        <p14:creationId xmlns:p14="http://schemas.microsoft.com/office/powerpoint/2010/main" val="102876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5/23/2018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791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marL="0" marR="0" lvl="0" indent="0" algn="r" defTabSz="932779" rtl="0" eaLnBrk="1" fontAlgn="auto" latinLnBrk="0" hangingPunct="1">
              <a:lnSpc>
                <a:spcPct val="100000"/>
              </a:lnSpc>
              <a:spcBef>
                <a:spcPts val="0"/>
              </a:spcBef>
              <a:spcAft>
                <a:spcPts val="0"/>
              </a:spcAft>
              <a:buClrTx/>
              <a:buSzTx/>
              <a:buFontTx/>
              <a:buNone/>
              <a:tabLst/>
              <a:defRPr/>
            </a:pPr>
            <a:fld id="{4E1F5B52-BF39-4C31-9ACD-83929EE2D311}"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79"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33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E1F5B52-BF39-4C31-9ACD-83929EE2D311}" type="slidenum">
              <a:rPr lang="en-US" smtClean="0"/>
              <a:t>24</a:t>
            </a:fld>
            <a:endParaRPr lang="en-US"/>
          </a:p>
        </p:txBody>
      </p:sp>
    </p:spTree>
    <p:extLst>
      <p:ext uri="{BB962C8B-B14F-4D97-AF65-F5344CB8AC3E}">
        <p14:creationId xmlns:p14="http://schemas.microsoft.com/office/powerpoint/2010/main" val="4278361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27</a:t>
            </a:fld>
            <a:endParaRPr lang="en-US"/>
          </a:p>
        </p:txBody>
      </p:sp>
    </p:spTree>
    <p:extLst>
      <p:ext uri="{BB962C8B-B14F-4D97-AF65-F5344CB8AC3E}">
        <p14:creationId xmlns:p14="http://schemas.microsoft.com/office/powerpoint/2010/main" val="333113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28</a:t>
            </a:fld>
            <a:endParaRPr lang="en-US"/>
          </a:p>
        </p:txBody>
      </p:sp>
    </p:spTree>
    <p:extLst>
      <p:ext uri="{BB962C8B-B14F-4D97-AF65-F5344CB8AC3E}">
        <p14:creationId xmlns:p14="http://schemas.microsoft.com/office/powerpoint/2010/main" val="366637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29</a:t>
            </a:fld>
            <a:endParaRPr lang="en-US"/>
          </a:p>
        </p:txBody>
      </p:sp>
    </p:spTree>
    <p:extLst>
      <p:ext uri="{BB962C8B-B14F-4D97-AF65-F5344CB8AC3E}">
        <p14:creationId xmlns:p14="http://schemas.microsoft.com/office/powerpoint/2010/main" val="404784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30</a:t>
            </a:fld>
            <a:endParaRPr lang="en-US"/>
          </a:p>
        </p:txBody>
      </p:sp>
    </p:spTree>
    <p:extLst>
      <p:ext uri="{BB962C8B-B14F-4D97-AF65-F5344CB8AC3E}">
        <p14:creationId xmlns:p14="http://schemas.microsoft.com/office/powerpoint/2010/main" val="552784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31</a:t>
            </a:fld>
            <a:endParaRPr lang="en-US"/>
          </a:p>
        </p:txBody>
      </p:sp>
    </p:spTree>
    <p:extLst>
      <p:ext uri="{BB962C8B-B14F-4D97-AF65-F5344CB8AC3E}">
        <p14:creationId xmlns:p14="http://schemas.microsoft.com/office/powerpoint/2010/main" val="16248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32</a:t>
            </a:fld>
            <a:endParaRPr lang="en-US"/>
          </a:p>
        </p:txBody>
      </p:sp>
    </p:spTree>
    <p:extLst>
      <p:ext uri="{BB962C8B-B14F-4D97-AF65-F5344CB8AC3E}">
        <p14:creationId xmlns:p14="http://schemas.microsoft.com/office/powerpoint/2010/main" val="1537811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33</a:t>
            </a:fld>
            <a:endParaRPr lang="en-US"/>
          </a:p>
        </p:txBody>
      </p:sp>
    </p:spTree>
    <p:extLst>
      <p:ext uri="{BB962C8B-B14F-4D97-AF65-F5344CB8AC3E}">
        <p14:creationId xmlns:p14="http://schemas.microsoft.com/office/powerpoint/2010/main" val="16861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of Hands…</a:t>
            </a:r>
          </a:p>
          <a:p>
            <a:r>
              <a:rPr lang="en-US" dirty="0"/>
              <a:t>Who is taking a vacation, sick or personal day to be with us today.  As usual, either nobody is on vacation or nobody is actively participating </a:t>
            </a:r>
            <a:r>
              <a:rPr lang="en-US" dirty="0">
                <a:sym typeface="Wingdings" panose="05000000000000000000" pitchFamily="2" charset="2"/>
              </a:rPr>
              <a:t>  I will assume the former.</a:t>
            </a:r>
            <a:endParaRPr lang="en-US" dirty="0"/>
          </a:p>
          <a:p>
            <a:endParaRPr lang="en-US" dirty="0"/>
          </a:p>
          <a:p>
            <a:r>
              <a:rPr lang="en-US" dirty="0"/>
              <a:t>What that tells me is your boss and your company want you to be here.  They want you learn what we are teaching.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BUILD:  So please, resist the urge to do email or other “stuff” while in class.</a:t>
            </a:r>
          </a:p>
          <a:p>
            <a:r>
              <a:rPr lang="en-US" dirty="0"/>
              <a:t>BUILD:  Your mind is like a parachute, it only works if it is open and fully engaged.  I know the mind wants to do more than what we are sometimes asking it to do in class.  Stay focused so you get as much as possible out of the class.  If you find your mind wandering…. Force it back into the game.</a:t>
            </a:r>
          </a:p>
          <a:p>
            <a:r>
              <a:rPr lang="en-US" dirty="0"/>
              <a:t>BUILD:  Actively Participate and be fully engaged. When we are presenting, doing labs, demo’s, whiteboarding, Q &amp; A or other activities, we need everyone to participate actively.</a:t>
            </a:r>
          </a:p>
          <a:p>
            <a:r>
              <a:rPr lang="en-US" dirty="0"/>
              <a:t>BUILD: If you do all of this you will be one of the 85% of the people that take this class and within 30 days get certified.  More importantly, you will go back to work ready to Architect Azure Solutions.</a:t>
            </a:r>
          </a:p>
        </p:txBody>
      </p:sp>
      <p:sp>
        <p:nvSpPr>
          <p:cNvPr id="4" name="Slide Number Placeholder 3"/>
          <p:cNvSpPr>
            <a:spLocks noGrp="1"/>
          </p:cNvSpPr>
          <p:nvPr>
            <p:ph type="sldNum" sz="quarter" idx="10"/>
          </p:nvPr>
        </p:nvSpPr>
        <p:spPr/>
        <p:txBody>
          <a:bodyPr/>
          <a:lstStyle/>
          <a:p>
            <a:fld id="{F0D91679-3A69-4641-964F-5E8374DF41E6}" type="slidenum">
              <a:rPr lang="en-US" smtClean="0"/>
              <a:t>3</a:t>
            </a:fld>
            <a:endParaRPr lang="en-US"/>
          </a:p>
        </p:txBody>
      </p:sp>
    </p:spTree>
    <p:extLst>
      <p:ext uri="{BB962C8B-B14F-4D97-AF65-F5344CB8AC3E}">
        <p14:creationId xmlns:p14="http://schemas.microsoft.com/office/powerpoint/2010/main" val="220194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4</a:t>
            </a:fld>
            <a:endParaRPr lang="en-US"/>
          </a:p>
        </p:txBody>
      </p:sp>
    </p:spTree>
    <p:extLst>
      <p:ext uri="{BB962C8B-B14F-4D97-AF65-F5344CB8AC3E}">
        <p14:creationId xmlns:p14="http://schemas.microsoft.com/office/powerpoint/2010/main" val="154358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7</a:t>
            </a:fld>
            <a:endParaRPr lang="en-US"/>
          </a:p>
        </p:txBody>
      </p:sp>
    </p:spTree>
    <p:extLst>
      <p:ext uri="{BB962C8B-B14F-4D97-AF65-F5344CB8AC3E}">
        <p14:creationId xmlns:p14="http://schemas.microsoft.com/office/powerpoint/2010/main" val="32393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http://github.com/guruskill/70-535</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F19E9337-0361-41F3-9C17-1F4FFD1214BA}" type="slidenum">
              <a:rPr lang="en-US" smtClean="0"/>
              <a:t>11</a:t>
            </a:fld>
            <a:endParaRPr lang="en-US" dirty="0"/>
          </a:p>
        </p:txBody>
      </p:sp>
    </p:spTree>
    <p:extLst>
      <p:ext uri="{BB962C8B-B14F-4D97-AF65-F5344CB8AC3E}">
        <p14:creationId xmlns:p14="http://schemas.microsoft.com/office/powerpoint/2010/main" val="426786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91679-3A69-4641-964F-5E8374DF41E6}" type="slidenum">
              <a:rPr lang="en-US" smtClean="0"/>
              <a:t>12</a:t>
            </a:fld>
            <a:endParaRPr lang="en-US"/>
          </a:p>
        </p:txBody>
      </p:sp>
    </p:spTree>
    <p:extLst>
      <p:ext uri="{BB962C8B-B14F-4D97-AF65-F5344CB8AC3E}">
        <p14:creationId xmlns:p14="http://schemas.microsoft.com/office/powerpoint/2010/main" val="3378624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13</a:t>
            </a:fld>
            <a:endParaRPr lang="en-US"/>
          </a:p>
        </p:txBody>
      </p:sp>
    </p:spTree>
    <p:extLst>
      <p:ext uri="{BB962C8B-B14F-4D97-AF65-F5344CB8AC3E}">
        <p14:creationId xmlns:p14="http://schemas.microsoft.com/office/powerpoint/2010/main" val="3375866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14</a:t>
            </a:fld>
            <a:endParaRPr lang="en-US"/>
          </a:p>
        </p:txBody>
      </p:sp>
    </p:spTree>
    <p:extLst>
      <p:ext uri="{BB962C8B-B14F-4D97-AF65-F5344CB8AC3E}">
        <p14:creationId xmlns:p14="http://schemas.microsoft.com/office/powerpoint/2010/main" val="53808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91679-3A69-4641-964F-5E8374DF41E6}" type="slidenum">
              <a:rPr lang="en-US" smtClean="0"/>
              <a:t>15</a:t>
            </a:fld>
            <a:endParaRPr lang="en-US"/>
          </a:p>
        </p:txBody>
      </p:sp>
    </p:spTree>
    <p:extLst>
      <p:ext uri="{BB962C8B-B14F-4D97-AF65-F5344CB8AC3E}">
        <p14:creationId xmlns:p14="http://schemas.microsoft.com/office/powerpoint/2010/main" val="148520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494654"/>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http://github.com/guruskill/70-535</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#70-533 @ITProGuru</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800100" indent="-457200">
              <a:buFont typeface="+mj-lt"/>
              <a:buAutoNum type="alphaUcPeriod"/>
              <a:defRPr sz="2400"/>
            </a:lvl2pPr>
            <a:lvl3pPr marL="1200150" indent="-514350">
              <a:buFont typeface="Segoe UI" panose="020B0502040204020203" pitchFamily="34" charset="0"/>
              <a:buChar char="•"/>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098893"/>
            <a:ext cx="11778205" cy="2554215"/>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3EA49070-3FD9-4B27-9810-341ACA436456}"/>
              </a:ext>
            </a:extLst>
          </p:cNvPr>
          <p:cNvSpPr>
            <a:spLocks noGrp="1"/>
          </p:cNvSpPr>
          <p:nvPr>
            <p:ph type="body" sz="quarter" idx="11" hasCustomPrompt="1"/>
          </p:nvPr>
        </p:nvSpPr>
        <p:spPr>
          <a:xfrm>
            <a:off x="1055716" y="798022"/>
            <a:ext cx="10924081" cy="179531"/>
          </a:xfrm>
        </p:spPr>
        <p:txBody>
          <a:bodyPr/>
          <a:lstStyle>
            <a:lvl1pPr marL="0" indent="0" algn="r">
              <a:buFont typeface="Arial" panose="020B0604020202020204" pitchFamily="34" charset="0"/>
              <a:buNone/>
              <a:defRPr sz="1050">
                <a:solidFill>
                  <a:schemeClr val="bg1">
                    <a:lumMod val="95000"/>
                  </a:schemeClr>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470413"/>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B4DEA64-361A-459F-AC62-F5ABFB0B7096}"/>
              </a:ext>
            </a:extLst>
          </p:cNvPr>
          <p:cNvSpPr>
            <a:spLocks noGrp="1"/>
          </p:cNvSpPr>
          <p:nvPr>
            <p:ph type="body" sz="quarter" idx="11" hasCustomPrompt="1"/>
          </p:nvPr>
        </p:nvSpPr>
        <p:spPr>
          <a:xfrm>
            <a:off x="273436" y="6550072"/>
            <a:ext cx="11433116" cy="267365"/>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3"/>
            <a:ext cx="5065183" cy="509960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50996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chemeClr val="accent6"/>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0043C8"/>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http://...</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3414292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2647">
                <a:solidFill>
                  <a:srgbClr val="0070C0"/>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86CFC401-E43F-4484-ADE7-7D068F298193}"/>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440563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1" y="1197323"/>
            <a:ext cx="11653521" cy="5109815"/>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7D77AAB3-E8F7-4573-AEAC-2F07A923DF10}"/>
              </a:ext>
            </a:extLst>
          </p:cNvPr>
          <p:cNvSpPr>
            <a:spLocks noGrp="1"/>
          </p:cNvSpPr>
          <p:nvPr>
            <p:ph type="body" sz="quarter" idx="11"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1907280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olid">
    <p:bg bwMode="auto">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D05E55-498C-4995-A911-E5A445AB70ED}"/>
              </a:ext>
            </a:extLst>
          </p:cNvPr>
          <p:cNvSpPr/>
          <p:nvPr userDrawn="1"/>
        </p:nvSpPr>
        <p:spPr bwMode="auto">
          <a:xfrm>
            <a:off x="1" y="0"/>
            <a:ext cx="12191999" cy="1011115"/>
          </a:xfrm>
          <a:prstGeom prst="rect">
            <a:avLst/>
          </a:prstGeom>
          <a:solidFill>
            <a:srgbClr val="8DACD0"/>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 Placeholder 4"/>
          <p:cNvSpPr>
            <a:spLocks noGrp="1"/>
          </p:cNvSpPr>
          <p:nvPr>
            <p:ph type="body" sz="quarter" idx="12"/>
          </p:nvPr>
        </p:nvSpPr>
        <p:spPr>
          <a:xfrm>
            <a:off x="271103" y="2617668"/>
            <a:ext cx="9649074" cy="2889997"/>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endParaRPr lang="en-US" dirty="0"/>
          </a:p>
        </p:txBody>
      </p:sp>
      <p:sp>
        <p:nvSpPr>
          <p:cNvPr id="9" name="Title 1"/>
          <p:cNvSpPr>
            <a:spLocks noGrp="1"/>
          </p:cNvSpPr>
          <p:nvPr>
            <p:ph type="title"/>
          </p:nvPr>
        </p:nvSpPr>
        <p:spPr>
          <a:xfrm>
            <a:off x="271103" y="893135"/>
            <a:ext cx="11371547" cy="1552353"/>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959427"/>
      </p:ext>
    </p:extLst>
  </p:cSld>
  <p:clrMapOvr>
    <a:masterClrMapping/>
  </p:clrMapOvr>
  <p:transition spd="slow">
    <p:push/>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olid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44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0" grpId="0" animBg="1"/>
      <p:bldP spid="10" grpId="1" animBg="1"/>
      <p:bldP spid="10" grpId="2" animBg="1"/>
      <p:bldP spid="10" grpId="3" animBg="1"/>
      <p:bldP spid="10" grpId="4" animBg="1"/>
      <p:bldP spid="10" grpId="5" animBg="1"/>
      <p:bldP spid="10" grpId="6" animBg="1"/>
      <p:bldP spid="10" grpId="7" animBg="1"/>
      <p:bldP spid="11" grpId="0" animBg="1"/>
      <p:bldP spid="11" grpId="1" animBg="1"/>
      <p:bldP spid="11" grpId="2" animBg="1"/>
      <p:bldP spid="11" grpId="3" animBg="1"/>
      <p:bldP spid="11" grpId="4" animBg="1"/>
      <p:bldP spid="11" grpId="5" animBg="1"/>
      <p:bldP spid="11" grpId="6" animBg="1"/>
      <p:bldP spid="11" grpId="7" animBg="1"/>
      <p:bldP spid="13" grpId="0" animBg="1"/>
      <p:bldP spid="13" grpId="1" animBg="1"/>
      <p:bldP spid="13" grpId="2" animBg="1"/>
      <p:bldP spid="13" grpId="3" animBg="1"/>
      <p:bldP spid="13" grpId="4" animBg="1"/>
      <p:bldP spid="13" grpId="5" animBg="1"/>
      <p:bldP spid="13" grpId="6" animBg="1"/>
      <p:bldP spid="13" grpId="7"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16335907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Tree>
    <p:extLst>
      <p:ext uri="{BB962C8B-B14F-4D97-AF65-F5344CB8AC3E}">
        <p14:creationId xmlns:p14="http://schemas.microsoft.com/office/powerpoint/2010/main" val="283106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7570" y="-3"/>
            <a:ext cx="11893593" cy="896817"/>
          </a:xfrm>
        </p:spPr>
        <p:txBody>
          <a:bodyPr/>
          <a:lstStyle>
            <a:lvl1pPr>
              <a:defRPr/>
            </a:lvl1pPr>
          </a:lstStyle>
          <a:p>
            <a:r>
              <a:rPr lang="en-US" dirty="0"/>
              <a:t>Click to edit CONTENT title style</a:t>
            </a:r>
          </a:p>
        </p:txBody>
      </p:sp>
      <p:sp>
        <p:nvSpPr>
          <p:cNvPr id="3" name="Content Placeholder 2"/>
          <p:cNvSpPr>
            <a:spLocks noGrp="1"/>
          </p:cNvSpPr>
          <p:nvPr>
            <p:ph idx="1" hasCustomPrompt="1"/>
          </p:nvPr>
        </p:nvSpPr>
        <p:spPr/>
        <p:txBody>
          <a:bodyPr/>
          <a:lstStyle>
            <a:lvl1pPr>
              <a:defRPr/>
            </a:lvl1pPr>
          </a:lstStyle>
          <a:p>
            <a:pPr lvl="0"/>
            <a:r>
              <a:rPr lang="en-US" dirty="0"/>
              <a:t>Edit Content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a:extLst>
              <a:ext uri="{FF2B5EF4-FFF2-40B4-BE49-F238E27FC236}">
                <a16:creationId xmlns:a16="http://schemas.microsoft.com/office/drawing/2014/main" id="{9146F062-CB39-4EE2-BF38-33F62C9E5028}"/>
              </a:ext>
            </a:extLst>
          </p:cNvPr>
          <p:cNvSpPr>
            <a:spLocks noGrp="1"/>
          </p:cNvSpPr>
          <p:nvPr>
            <p:ph type="body" sz="quarter" idx="13"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08832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5" name="Title 6"/>
          <p:cNvSpPr>
            <a:spLocks noGrp="1"/>
          </p:cNvSpPr>
          <p:nvPr>
            <p:ph type="title"/>
          </p:nvPr>
        </p:nvSpPr>
        <p:spPr>
          <a:xfrm>
            <a:off x="284238" y="295275"/>
            <a:ext cx="11623527" cy="780588"/>
          </a:xfrm>
        </p:spPr>
        <p:txBody>
          <a:bodyPr vert="horz" lIns="93278"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41706368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958036032"/>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18537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419745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7495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78050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667491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56468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52563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233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14522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56175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656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82281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734194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9547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9343043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24971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61068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11163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209666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85998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2214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337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5" y="291104"/>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1263434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9474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2077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1626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23.05.2018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0058339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3" y="358017"/>
            <a:ext cx="10515600" cy="2275854"/>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92703" y="2994923"/>
            <a:ext cx="10515600" cy="1500187"/>
          </a:xfrm>
        </p:spPr>
        <p:txBody>
          <a:bodyPr/>
          <a:lstStyle>
            <a:lvl1pPr marL="0" indent="0">
              <a:buNone/>
              <a:defRPr sz="1800" baseline="0">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3" y="6061768"/>
            <a:ext cx="1522404" cy="326167"/>
          </a:xfrm>
          <a:prstGeom prst="rect">
            <a:avLst/>
          </a:prstGeom>
        </p:spPr>
      </p:pic>
    </p:spTree>
    <p:extLst>
      <p:ext uri="{BB962C8B-B14F-4D97-AF65-F5344CB8AC3E}">
        <p14:creationId xmlns:p14="http://schemas.microsoft.com/office/powerpoint/2010/main" val="45798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solidFill>
                  <a:srgbClr val="0043C8"/>
                </a:solidFill>
              </a:defRPr>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http://...</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716"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711" r:id="rId22"/>
    <p:sldLayoutId id="2147483713" r:id="rId23"/>
    <p:sldLayoutId id="2147483670" r:id="rId24"/>
    <p:sldLayoutId id="2147483671" r:id="rId25"/>
    <p:sldLayoutId id="2147483717" r:id="rId26"/>
    <p:sldLayoutId id="2147483714" r:id="rId27"/>
    <p:sldLayoutId id="2147483718" r:id="rId28"/>
    <p:sldLayoutId id="2147483719" r:id="rId29"/>
    <p:sldLayoutId id="2147483720" r:id="rId30"/>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36127583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8" r:id="rId25"/>
    <p:sldLayoutId id="2147483749" r:id="rId26"/>
    <p:sldLayoutId id="2147483750" r:id="rId27"/>
    <p:sldLayoutId id="2147483751" r:id="rId28"/>
    <p:sldLayoutId id="2147483757" r:id="rId2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azure/backup/" TargetMode="External"/><Relationship Id="rId13" Type="http://schemas.openxmlformats.org/officeDocument/2006/relationships/hyperlink" Target="https://docs.microsoft.com/en-us/dotnet/azure/?view=azure-dotnet" TargetMode="External"/><Relationship Id="rId18" Type="http://schemas.openxmlformats.org/officeDocument/2006/relationships/hyperlink" Target="https://docs.microsoft.com/en-us/go/azure/" TargetMode="External"/><Relationship Id="rId26" Type="http://schemas.openxmlformats.org/officeDocument/2006/relationships/hyperlink" Target="https://docs.microsoft.com/en-us/azure/mysql/" TargetMode="External"/><Relationship Id="rId3" Type="http://schemas.openxmlformats.org/officeDocument/2006/relationships/hyperlink" Target="https://docs.microsoft.com/en-us/azure/virtual-machines/windows/" TargetMode="External"/><Relationship Id="rId21" Type="http://schemas.openxmlformats.org/officeDocument/2006/relationships/hyperlink" Target="https://docs.microsoft.com/en-us/azure/containers/" TargetMode="External"/><Relationship Id="rId7" Type="http://schemas.openxmlformats.org/officeDocument/2006/relationships/hyperlink" Target="https://docs.microsoft.com/en-us/azure/cost-management/" TargetMode="External"/><Relationship Id="rId12" Type="http://schemas.openxmlformats.org/officeDocument/2006/relationships/hyperlink" Target="https://docs.microsoft.com/en-us/azure/#get-started" TargetMode="External"/><Relationship Id="rId17" Type="http://schemas.openxmlformats.org/officeDocument/2006/relationships/hyperlink" Target="https://docs.microsoft.com/en-us/javascript/azure/" TargetMode="External"/><Relationship Id="rId25" Type="http://schemas.openxmlformats.org/officeDocument/2006/relationships/hyperlink" Target="https://docs.microsoft.com/en-us/azure/postgresql/" TargetMode="External"/><Relationship Id="rId2" Type="http://schemas.openxmlformats.org/officeDocument/2006/relationships/hyperlink" Target="https://docs.microsoft.com/en-us/azure/virtual-machines/linux/" TargetMode="External"/><Relationship Id="rId16" Type="http://schemas.openxmlformats.org/officeDocument/2006/relationships/hyperlink" Target="https://docs.microsoft.com/en-us/azure/app-service-web/app-service-web-get-started-php" TargetMode="External"/><Relationship Id="rId20" Type="http://schemas.openxmlformats.org/officeDocument/2006/relationships/hyperlink" Target="https://docs.microsoft.com/en-us/azure/azure-functions/" TargetMode="External"/><Relationship Id="rId29" Type="http://schemas.openxmlformats.org/officeDocument/2006/relationships/hyperlink" Target="https://docs.microsoft.com/en-us/azure/machine-learning/" TargetMode="External"/><Relationship Id="rId1" Type="http://schemas.openxmlformats.org/officeDocument/2006/relationships/slideLayout" Target="../slideLayouts/slideLayout11.xml"/><Relationship Id="rId6" Type="http://schemas.openxmlformats.org/officeDocument/2006/relationships/hyperlink" Target="https://docs.microsoft.com/en-us/azure/application-insights/" TargetMode="External"/><Relationship Id="rId11" Type="http://schemas.openxmlformats.org/officeDocument/2006/relationships/hyperlink" Target="https://docs.microsoft.com/en-us/azure/azure-policy/" TargetMode="External"/><Relationship Id="rId24" Type="http://schemas.openxmlformats.org/officeDocument/2006/relationships/hyperlink" Target="https://docs.microsoft.com/en-us/azure/sql-data-warehouse/" TargetMode="External"/><Relationship Id="rId5" Type="http://schemas.openxmlformats.org/officeDocument/2006/relationships/hyperlink" Target="https://docs.microsoft.com/en-us/azure/monitoring-and-diagnostics/" TargetMode="External"/><Relationship Id="rId15" Type="http://schemas.openxmlformats.org/officeDocument/2006/relationships/hyperlink" Target="https://docs.microsoft.com/en-us/java/azure/" TargetMode="External"/><Relationship Id="rId23" Type="http://schemas.openxmlformats.org/officeDocument/2006/relationships/hyperlink" Target="https://docs.microsoft.com/en-us/azure/sql-database/" TargetMode="External"/><Relationship Id="rId28" Type="http://schemas.openxmlformats.org/officeDocument/2006/relationships/hyperlink" Target="https://docs.microsoft.com/en-us/azure/storage/" TargetMode="External"/><Relationship Id="rId10" Type="http://schemas.openxmlformats.org/officeDocument/2006/relationships/hyperlink" Target="https://docs.microsoft.com/en-us/azure/migrate/" TargetMode="External"/><Relationship Id="rId19" Type="http://schemas.openxmlformats.org/officeDocument/2006/relationships/hyperlink" Target="https://docs.microsoft.com/en-us/azure/app-service-web/" TargetMode="External"/><Relationship Id="rId4" Type="http://schemas.openxmlformats.org/officeDocument/2006/relationships/hyperlink" Target="https://docs.microsoft.com/en-us/azure/security-center/" TargetMode="External"/><Relationship Id="rId9" Type="http://schemas.openxmlformats.org/officeDocument/2006/relationships/hyperlink" Target="https://docs.microsoft.com/en-us/azure/site-recovery/" TargetMode="External"/><Relationship Id="rId14" Type="http://schemas.openxmlformats.org/officeDocument/2006/relationships/hyperlink" Target="https://docs.microsoft.com/en-us/python/azure/" TargetMode="External"/><Relationship Id="rId22" Type="http://schemas.openxmlformats.org/officeDocument/2006/relationships/hyperlink" Target="https://docs.microsoft.com/en-us/azure/service-fabric/" TargetMode="External"/><Relationship Id="rId27" Type="http://schemas.openxmlformats.org/officeDocument/2006/relationships/hyperlink" Target="https://docs.microsoft.com/en-us/azure/cosmos-db/" TargetMode="External"/><Relationship Id="rId30" Type="http://schemas.openxmlformats.org/officeDocument/2006/relationships/hyperlink" Target="https://docs.microsoft.com/en-us/azure/cognitive-servic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github.com/guruskill/70-535" TargetMode="External"/><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 Id="rId4" Type="http://schemas.openxmlformats.org/officeDocument/2006/relationships/hyperlink" Target="https://ptdrv.linkedin.com/8na8bs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zure-subscription-service-limits"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1.xml"/><Relationship Id="rId4"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8" Type="http://schemas.openxmlformats.org/officeDocument/2006/relationships/hyperlink" Target="https://ms.portal.azure.com/#create/Microsoft.Support" TargetMode="External"/><Relationship Id="rId3" Type="http://schemas.microsoft.com/office/2007/relationships/media" Target="../media/media1.mp4"/><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2.xml"/><Relationship Id="rId10" Type="http://schemas.openxmlformats.org/officeDocument/2006/relationships/image" Target="../media/image12.png"/><Relationship Id="rId4" Type="http://schemas.openxmlformats.org/officeDocument/2006/relationships/slideLayout" Target="../slideLayouts/slideLayout19.xml"/><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hyperlink" Target="https://tinyurl.com/514MA18"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uruskill/70-535" TargetMode="External"/><Relationship Id="rId2" Type="http://schemas.openxmlformats.org/officeDocument/2006/relationships/hyperlink" Target="https://na01.safelinks.protection.outlook.com/?url=https://tinyurl.com/510GA535&amp;data=02|01|dstolts@microsoft.com|7bd63bad1dbf4bb586c708d5b5053129|72f988bf86f141af91ab2d7cd011db47|1|0|636613957129358011&amp;sdata=2qLJzfC5N0DnvFHJv%2BRBq/d206R2GqsSWedayCols%2BU%3D&amp;reserved=0"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mailto:skillupmsft@microsoft.com"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ptdrv.linkedin.com/8na8bs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11163" y="237247"/>
            <a:ext cx="11785599" cy="1011928"/>
          </a:xfrm>
        </p:spPr>
        <p:txBody>
          <a:bodyPr/>
          <a:lstStyle/>
          <a:p>
            <a:r>
              <a:rPr lang="en-US" sz="2000" dirty="0"/>
              <a:t>Exam</a:t>
            </a:r>
            <a:r>
              <a:rPr lang="en-US" sz="3600" dirty="0"/>
              <a:t> 70-535 Architecting Microsoft Azure Solutions</a:t>
            </a:r>
            <a:br>
              <a:rPr lang="en-US" sz="3600" dirty="0"/>
            </a:br>
            <a:r>
              <a:rPr lang="en-US" sz="2400" dirty="0"/>
              <a:t>Data &amp; Cloud Skill Up Workshop - Azure Fundamentals </a:t>
            </a:r>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a:xfrm>
            <a:off x="6576969" y="2595282"/>
            <a:ext cx="5391511" cy="3237592"/>
          </a:xfrm>
        </p:spPr>
        <p:txBody>
          <a:bodyPr/>
          <a:lstStyle/>
          <a:p>
            <a:r>
              <a:rPr lang="en-US" dirty="0"/>
              <a:t>Design Compute Infrastructure (20-25%)</a:t>
            </a:r>
          </a:p>
          <a:p>
            <a:r>
              <a:rPr lang="en-US" dirty="0"/>
              <a:t>Design Data Implementation (15-20%)</a:t>
            </a:r>
          </a:p>
          <a:p>
            <a:r>
              <a:rPr lang="en-US" dirty="0"/>
              <a:t>Design Networking Implementation (15-20%)</a:t>
            </a:r>
          </a:p>
          <a:p>
            <a:r>
              <a:rPr lang="en-US" dirty="0"/>
              <a:t>Design Security and Identity Solutions (20-25%)</a:t>
            </a:r>
          </a:p>
          <a:p>
            <a:r>
              <a:rPr lang="en-US" dirty="0"/>
              <a:t>Design Solutions by using Platform Services (10-15%)</a:t>
            </a:r>
          </a:p>
          <a:p>
            <a:r>
              <a:rPr lang="en-US" dirty="0"/>
              <a:t>Design for Operations (10-15%)</a:t>
            </a:r>
          </a:p>
        </p:txBody>
      </p:sp>
      <p:sp>
        <p:nvSpPr>
          <p:cNvPr id="3" name="Subtitle 2"/>
          <p:cNvSpPr>
            <a:spLocks noGrp="1"/>
          </p:cNvSpPr>
          <p:nvPr>
            <p:ph type="body" sz="quarter" idx="10"/>
          </p:nvPr>
        </p:nvSpPr>
        <p:spPr>
          <a:xfrm>
            <a:off x="111163" y="2543908"/>
            <a:ext cx="6298026" cy="1368279"/>
          </a:xfrm>
          <a:solidFill>
            <a:schemeClr val="accent1"/>
          </a:solidFill>
        </p:spPr>
        <p:txBody>
          <a:bodyPr/>
          <a:lstStyle/>
          <a:p>
            <a:pPr>
              <a:buClr>
                <a:schemeClr val="bg1"/>
              </a:buClr>
            </a:pPr>
            <a:r>
              <a:rPr lang="en-US" sz="1400" u="sng" dirty="0">
                <a:solidFill>
                  <a:schemeClr val="tx1"/>
                </a:solidFill>
              </a:rPr>
              <a:t>Speakers</a:t>
            </a:r>
          </a:p>
          <a:p>
            <a:pPr>
              <a:buClr>
                <a:schemeClr val="bg1"/>
              </a:buClr>
            </a:pPr>
            <a:r>
              <a:rPr lang="en-US" sz="1600" b="1" dirty="0">
                <a:solidFill>
                  <a:schemeClr val="tx1"/>
                </a:solidFill>
              </a:rPr>
              <a:t>Ryan Sockalosky, Dan Stolts, Patrick El-Azem, Coach Culbertson</a:t>
            </a:r>
          </a:p>
          <a:p>
            <a:pPr>
              <a:buClr>
                <a:schemeClr val="bg1"/>
              </a:buClr>
            </a:pPr>
            <a:r>
              <a:rPr lang="en-US" sz="1400" u="sng" dirty="0">
                <a:solidFill>
                  <a:schemeClr val="tx1"/>
                </a:solidFill>
              </a:rPr>
              <a:t>Special Guests </a:t>
            </a:r>
          </a:p>
          <a:p>
            <a:pPr>
              <a:buClr>
                <a:schemeClr val="bg1"/>
              </a:buClr>
            </a:pPr>
            <a:r>
              <a:rPr lang="en-US" sz="1600" b="1" dirty="0">
                <a:solidFill>
                  <a:schemeClr val="tx1"/>
                </a:solidFill>
              </a:rPr>
              <a:t>Steve Ramsay, Ken Skvarcius, Dan Pessin</a:t>
            </a:r>
          </a:p>
          <a:p>
            <a:pPr>
              <a:buClr>
                <a:schemeClr val="bg1"/>
              </a:buClr>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a:xfrm>
            <a:off x="349252" y="5973557"/>
            <a:ext cx="11619228" cy="592285"/>
          </a:xfrm>
        </p:spPr>
        <p:txBody>
          <a:bodyPr/>
          <a:lstStyle/>
          <a:p>
            <a:pPr lvl="0"/>
            <a:r>
              <a:rPr lang="en-US" dirty="0">
                <a:solidFill>
                  <a:srgbClr val="002060"/>
                </a:solidFill>
              </a:rPr>
              <a:t>Content Home: </a:t>
            </a:r>
            <a:r>
              <a:rPr lang="en-US" sz="2000" dirty="0">
                <a:solidFill>
                  <a:srgbClr val="002060"/>
                </a:solidFill>
              </a:rPr>
              <a:t>http://github.com/guruskill/70-535</a:t>
            </a:r>
            <a:endParaRPr lang="en-US" sz="1800" dirty="0">
              <a:solidFill>
                <a:srgbClr val="002060"/>
              </a:solidFill>
            </a:endParaRPr>
          </a:p>
          <a:p>
            <a:pPr lvl="0"/>
            <a:r>
              <a:rPr lang="en-US" dirty="0">
                <a:solidFill>
                  <a:srgbClr val="002060"/>
                </a:solidFill>
              </a:rPr>
              <a:t>Program Home: https://aka.ms/certup</a:t>
            </a:r>
          </a:p>
        </p:txBody>
      </p:sp>
      <p:sp>
        <p:nvSpPr>
          <p:cNvPr id="7" name="Text Placeholder 6">
            <a:extLst>
              <a:ext uri="{FF2B5EF4-FFF2-40B4-BE49-F238E27FC236}">
                <a16:creationId xmlns:a16="http://schemas.microsoft.com/office/drawing/2014/main" id="{46172E14-869B-4D4B-9CDA-AE5631D263FF}"/>
              </a:ext>
            </a:extLst>
          </p:cNvPr>
          <p:cNvSpPr>
            <a:spLocks noGrp="1"/>
          </p:cNvSpPr>
          <p:nvPr>
            <p:ph type="body" sz="quarter" idx="12"/>
          </p:nvPr>
        </p:nvSpPr>
        <p:spPr>
          <a:xfrm>
            <a:off x="3239020" y="1276199"/>
            <a:ext cx="5839691" cy="1060211"/>
          </a:xfrm>
        </p:spPr>
        <p:txBody>
          <a:bodyPr/>
          <a:lstStyle/>
          <a:p>
            <a:pPr lvl="0"/>
            <a:r>
              <a:rPr lang="en-US" sz="1600" b="1" dirty="0" err="1">
                <a:solidFill>
                  <a:srgbClr val="FFC000"/>
                </a:solidFill>
              </a:rPr>
              <a:t>WiFi</a:t>
            </a:r>
            <a:r>
              <a:rPr lang="en-US" sz="1600" b="1" dirty="0">
                <a:solidFill>
                  <a:srgbClr val="FFC000"/>
                </a:solidFill>
              </a:rPr>
              <a:t>:  MSFTGUEST &gt; Open Browser  </a:t>
            </a:r>
          </a:p>
          <a:p>
            <a:pPr lvl="0"/>
            <a:r>
              <a:rPr lang="en-US" sz="1600" b="1" dirty="0">
                <a:solidFill>
                  <a:srgbClr val="FFC000"/>
                </a:solidFill>
              </a:rPr>
              <a:t>Code: </a:t>
            </a:r>
            <a:r>
              <a:rPr lang="en-US" sz="3600" b="1" dirty="0"/>
              <a:t>msevent795ny</a:t>
            </a:r>
            <a:endParaRPr lang="en-US" sz="1800" b="1" dirty="0">
              <a:solidFill>
                <a:srgbClr val="FFC000"/>
              </a:solidFill>
            </a:endParaRPr>
          </a:p>
        </p:txBody>
      </p:sp>
      <p:pic>
        <p:nvPicPr>
          <p:cNvPr id="5" name="Picture 4">
            <a:extLst>
              <a:ext uri="{FF2B5EF4-FFF2-40B4-BE49-F238E27FC236}">
                <a16:creationId xmlns:a16="http://schemas.microsoft.com/office/drawing/2014/main" id="{006052AD-D074-4632-ACD9-34E0EFC63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2263" y="131774"/>
            <a:ext cx="1709737" cy="2100414"/>
          </a:xfrm>
          <a:prstGeom prst="rect">
            <a:avLst/>
          </a:prstGeom>
        </p:spPr>
      </p:pic>
      <p:sp>
        <p:nvSpPr>
          <p:cNvPr id="9" name="Flowchart: Document 8">
            <a:extLst>
              <a:ext uri="{FF2B5EF4-FFF2-40B4-BE49-F238E27FC236}">
                <a16:creationId xmlns:a16="http://schemas.microsoft.com/office/drawing/2014/main" id="{FF9FFA3D-2C74-4D79-8FCF-B541AE9FED97}"/>
              </a:ext>
            </a:extLst>
          </p:cNvPr>
          <p:cNvSpPr/>
          <p:nvPr/>
        </p:nvSpPr>
        <p:spPr bwMode="auto">
          <a:xfrm>
            <a:off x="111163" y="1249175"/>
            <a:ext cx="2906829" cy="983013"/>
          </a:xfrm>
          <a:prstGeom prst="flowChartDocumen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Welcome</a:t>
            </a:r>
          </a:p>
          <a:p>
            <a:pPr marL="0" marR="0" indent="0" algn="ctr" defTabSz="914400" rtl="0" eaLnBrk="0" fontAlgn="base" latinLnBrk="0" hangingPunct="0">
              <a:lnSpc>
                <a:spcPct val="100000"/>
              </a:lnSpc>
              <a:spcBef>
                <a:spcPct val="0"/>
              </a:spcBef>
              <a:spcAft>
                <a:spcPct val="0"/>
              </a:spcAft>
              <a:buClrTx/>
              <a:buSzTx/>
              <a:buFontTx/>
              <a:buNone/>
              <a:tabLst/>
            </a:pPr>
            <a:r>
              <a:rPr lang="en-US" dirty="0"/>
              <a:t>To Irving</a:t>
            </a:r>
            <a:r>
              <a:rPr kumimoji="0" lang="en-US" sz="1800" b="1" i="0" u="none" strike="noStrike" cap="none" normalizeH="0" baseline="0" dirty="0">
                <a:ln>
                  <a:noFill/>
                </a:ln>
                <a:solidFill>
                  <a:schemeClr val="tx1"/>
                </a:solidFill>
                <a:effectLst/>
                <a:latin typeface="Verdana" pitchFamily="34" charset="0"/>
              </a:rPr>
              <a:t> </a:t>
            </a:r>
          </a:p>
        </p:txBody>
      </p:sp>
      <p:sp>
        <p:nvSpPr>
          <p:cNvPr id="4" name="Rectangle 3">
            <a:extLst>
              <a:ext uri="{FF2B5EF4-FFF2-40B4-BE49-F238E27FC236}">
                <a16:creationId xmlns:a16="http://schemas.microsoft.com/office/drawing/2014/main" id="{381AB869-4BFD-467E-96B0-91FA9DD8846F}"/>
              </a:ext>
            </a:extLst>
          </p:cNvPr>
          <p:cNvSpPr/>
          <p:nvPr/>
        </p:nvSpPr>
        <p:spPr>
          <a:xfrm>
            <a:off x="-5085" y="2232188"/>
            <a:ext cx="1494320" cy="369332"/>
          </a:xfrm>
          <a:prstGeom prst="rect">
            <a:avLst/>
          </a:prstGeom>
        </p:spPr>
        <p:txBody>
          <a:bodyPr wrap="none">
            <a:spAutoFit/>
          </a:bodyPr>
          <a:lstStyle/>
          <a:p>
            <a:pPr>
              <a:buClr>
                <a:schemeClr val="bg1"/>
              </a:buClr>
            </a:pPr>
            <a:r>
              <a:rPr lang="en-US" dirty="0"/>
              <a:t>The Crew:</a:t>
            </a:r>
          </a:p>
        </p:txBody>
      </p:sp>
      <p:sp>
        <p:nvSpPr>
          <p:cNvPr id="11" name="Rectangle 10">
            <a:extLst>
              <a:ext uri="{FF2B5EF4-FFF2-40B4-BE49-F238E27FC236}">
                <a16:creationId xmlns:a16="http://schemas.microsoft.com/office/drawing/2014/main" id="{D6EE90F2-0AF1-4D05-B0F5-C96429EB1C1A}"/>
              </a:ext>
            </a:extLst>
          </p:cNvPr>
          <p:cNvSpPr/>
          <p:nvPr/>
        </p:nvSpPr>
        <p:spPr>
          <a:xfrm>
            <a:off x="5754849" y="5946533"/>
            <a:ext cx="6213631" cy="646331"/>
          </a:xfrm>
          <a:prstGeom prst="rect">
            <a:avLst/>
          </a:prstGeom>
        </p:spPr>
        <p:txBody>
          <a:bodyPr wrap="square">
            <a:spAutoFit/>
          </a:bodyPr>
          <a:lstStyle/>
          <a:p>
            <a:r>
              <a:rPr lang="en-US" dirty="0"/>
              <a:t>Slides: …/Presentations/2018-05-14-Boston/ </a:t>
            </a:r>
            <a:br>
              <a:rPr lang="en-US" dirty="0"/>
            </a:br>
            <a:r>
              <a:rPr lang="en-US" dirty="0"/>
              <a:t>Labs: …/Labs/ </a:t>
            </a:r>
          </a:p>
        </p:txBody>
      </p:sp>
      <p:grpSp>
        <p:nvGrpSpPr>
          <p:cNvPr id="10" name="Group 9">
            <a:extLst>
              <a:ext uri="{FF2B5EF4-FFF2-40B4-BE49-F238E27FC236}">
                <a16:creationId xmlns:a16="http://schemas.microsoft.com/office/drawing/2014/main" id="{33D7655F-402E-47DA-BC50-472F94590BD1}"/>
              </a:ext>
            </a:extLst>
          </p:cNvPr>
          <p:cNvGrpSpPr/>
          <p:nvPr/>
        </p:nvGrpSpPr>
        <p:grpSpPr>
          <a:xfrm>
            <a:off x="10450040" y="5395581"/>
            <a:ext cx="1573618" cy="550952"/>
            <a:chOff x="7133866" y="1249175"/>
            <a:chExt cx="2824513" cy="1038979"/>
          </a:xfrm>
        </p:grpSpPr>
        <p:sp>
          <p:nvSpPr>
            <p:cNvPr id="6" name="Rectangle 5">
              <a:extLst>
                <a:ext uri="{FF2B5EF4-FFF2-40B4-BE49-F238E27FC236}">
                  <a16:creationId xmlns:a16="http://schemas.microsoft.com/office/drawing/2014/main" id="{56A8C8A6-C303-47E3-81C3-58744D2675DC}"/>
                </a:ext>
              </a:extLst>
            </p:cNvPr>
            <p:cNvSpPr/>
            <p:nvPr/>
          </p:nvSpPr>
          <p:spPr bwMode="auto">
            <a:xfrm>
              <a:off x="7240772" y="1402739"/>
              <a:ext cx="2604977" cy="801466"/>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9EC63A0C-22E6-40CB-80A3-EE59249A3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866" y="1249175"/>
              <a:ext cx="2824513" cy="1038979"/>
            </a:xfrm>
            <a:prstGeom prst="rect">
              <a:avLst/>
            </a:prstGeom>
          </p:spPr>
        </p:pic>
      </p:grpSp>
      <p:sp>
        <p:nvSpPr>
          <p:cNvPr id="13" name="TextBox 12">
            <a:extLst>
              <a:ext uri="{FF2B5EF4-FFF2-40B4-BE49-F238E27FC236}">
                <a16:creationId xmlns:a16="http://schemas.microsoft.com/office/drawing/2014/main" id="{DB258D33-3612-4426-BE7B-80023F3FE7DA}"/>
              </a:ext>
            </a:extLst>
          </p:cNvPr>
          <p:cNvSpPr txBox="1"/>
          <p:nvPr/>
        </p:nvSpPr>
        <p:spPr>
          <a:xfrm>
            <a:off x="7583200" y="1457549"/>
            <a:ext cx="2899063" cy="646331"/>
          </a:xfrm>
          <a:prstGeom prst="rect">
            <a:avLst/>
          </a:prstGeom>
          <a:noFill/>
        </p:spPr>
        <p:txBody>
          <a:bodyPr wrap="square" rtlCol="0">
            <a:spAutoFit/>
          </a:bodyPr>
          <a:lstStyle/>
          <a:p>
            <a:r>
              <a:rPr lang="en-US" dirty="0"/>
              <a:t>For labs use:</a:t>
            </a:r>
          </a:p>
          <a:p>
            <a:r>
              <a:rPr lang="en-US" dirty="0"/>
              <a:t>-size “Standard_D1”</a:t>
            </a:r>
          </a:p>
        </p:txBody>
      </p:sp>
      <p:sp>
        <p:nvSpPr>
          <p:cNvPr id="14" name="Rectangle 13">
            <a:extLst>
              <a:ext uri="{FF2B5EF4-FFF2-40B4-BE49-F238E27FC236}">
                <a16:creationId xmlns:a16="http://schemas.microsoft.com/office/drawing/2014/main" id="{3ECDA8D9-5694-473E-91FF-E58C5B9F8B7B}"/>
              </a:ext>
            </a:extLst>
          </p:cNvPr>
          <p:cNvSpPr/>
          <p:nvPr/>
        </p:nvSpPr>
        <p:spPr>
          <a:xfrm>
            <a:off x="7735824" y="6223532"/>
            <a:ext cx="4357089" cy="369332"/>
          </a:xfrm>
          <a:prstGeom prst="rect">
            <a:avLst/>
          </a:prstGeom>
        </p:spPr>
        <p:txBody>
          <a:bodyPr wrap="square">
            <a:spAutoFit/>
          </a:bodyPr>
          <a:lstStyle/>
          <a:p>
            <a:pPr lvl="0" algn="ctr"/>
            <a:r>
              <a:rPr lang="en-US" dirty="0">
                <a:solidFill>
                  <a:srgbClr val="0043C8"/>
                </a:solidFill>
              </a:rPr>
              <a:t>Laptop User: MTC = </a:t>
            </a:r>
            <a:r>
              <a:rPr lang="en-US" dirty="0" err="1">
                <a:solidFill>
                  <a:srgbClr val="0043C8"/>
                </a:solidFill>
              </a:rPr>
              <a:t>P@ssword</a:t>
            </a:r>
            <a:endParaRPr lang="en-US" sz="1600" dirty="0">
              <a:solidFill>
                <a:srgbClr val="0043C8"/>
              </a:solidFill>
            </a:endParaRPr>
          </a:p>
        </p:txBody>
      </p:sp>
      <p:graphicFrame>
        <p:nvGraphicFramePr>
          <p:cNvPr id="16" name="Table 15">
            <a:extLst>
              <a:ext uri="{FF2B5EF4-FFF2-40B4-BE49-F238E27FC236}">
                <a16:creationId xmlns:a16="http://schemas.microsoft.com/office/drawing/2014/main" id="{6020B8BB-DA8B-4505-818B-BAC0D1FB6ADA}"/>
              </a:ext>
            </a:extLst>
          </p:cNvPr>
          <p:cNvGraphicFramePr>
            <a:graphicFrameLocks noGrp="1"/>
          </p:cNvGraphicFramePr>
          <p:nvPr>
            <p:extLst>
              <p:ext uri="{D42A27DB-BD31-4B8C-83A1-F6EECF244321}">
                <p14:modId xmlns:p14="http://schemas.microsoft.com/office/powerpoint/2010/main" val="610325332"/>
              </p:ext>
            </p:extLst>
          </p:nvPr>
        </p:nvGraphicFramePr>
        <p:xfrm>
          <a:off x="111163" y="4045821"/>
          <a:ext cx="6298026" cy="1866011"/>
        </p:xfrm>
        <a:graphic>
          <a:graphicData uri="http://schemas.openxmlformats.org/drawingml/2006/table">
            <a:tbl>
              <a:tblPr firstRow="1" firstCol="1" bandRow="1"/>
              <a:tblGrid>
                <a:gridCol w="1179685">
                  <a:extLst>
                    <a:ext uri="{9D8B030D-6E8A-4147-A177-3AD203B41FA5}">
                      <a16:colId xmlns:a16="http://schemas.microsoft.com/office/drawing/2014/main" val="4043489580"/>
                    </a:ext>
                  </a:extLst>
                </a:gridCol>
                <a:gridCol w="3520461">
                  <a:extLst>
                    <a:ext uri="{9D8B030D-6E8A-4147-A177-3AD203B41FA5}">
                      <a16:colId xmlns:a16="http://schemas.microsoft.com/office/drawing/2014/main" val="3162607874"/>
                    </a:ext>
                  </a:extLst>
                </a:gridCol>
                <a:gridCol w="1597880">
                  <a:extLst>
                    <a:ext uri="{9D8B030D-6E8A-4147-A177-3AD203B41FA5}">
                      <a16:colId xmlns:a16="http://schemas.microsoft.com/office/drawing/2014/main" val="4248677212"/>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831088759"/>
                  </a:ext>
                </a:extLst>
              </a:tr>
              <a:tr h="277495">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1278708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8:45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60479222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9:00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8576400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90104346"/>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9:50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524291491"/>
                  </a:ext>
                </a:extLst>
              </a:tr>
              <a:tr h="266700">
                <a:tc>
                  <a:txBody>
                    <a:bodyPr/>
                    <a:lstStyle/>
                    <a:p>
                      <a:pPr marL="0" marR="0" algn="ctr">
                        <a:lnSpc>
                          <a:spcPct val="107000"/>
                        </a:lnSpc>
                        <a:spcBef>
                          <a:spcPts val="0"/>
                        </a:spcBef>
                        <a:spcAft>
                          <a:spcPts val="0"/>
                        </a:spcAft>
                      </a:pPr>
                      <a:r>
                        <a:rPr lang="en-US" sz="1300" b="1" dirty="0">
                          <a:effectLst/>
                          <a:latin typeface="Calibri" panose="020F0502020204030204" pitchFamily="34" charset="0"/>
                          <a:ea typeface="Calibri" panose="020F0502020204030204" pitchFamily="34" charset="0"/>
                          <a:cs typeface="Times New Roman" panose="02020603050405020304" pitchFamily="18" charset="0"/>
                        </a:rPr>
                        <a:t>10:15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39981772"/>
                  </a:ext>
                </a:extLst>
              </a:tr>
            </a:tbl>
          </a:graphicData>
        </a:graphic>
      </p:graphicFrame>
    </p:spTree>
    <p:extLst>
      <p:ext uri="{BB962C8B-B14F-4D97-AF65-F5344CB8AC3E}">
        <p14:creationId xmlns:p14="http://schemas.microsoft.com/office/powerpoint/2010/main" val="3955459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5909E-C2A2-4213-A728-D0EBCBAC155B}"/>
              </a:ext>
            </a:extLst>
          </p:cNvPr>
          <p:cNvSpPr>
            <a:spLocks noGrp="1"/>
          </p:cNvSpPr>
          <p:nvPr>
            <p:ph type="title"/>
          </p:nvPr>
        </p:nvSpPr>
        <p:spPr>
          <a:xfrm>
            <a:off x="1622545" y="2"/>
            <a:ext cx="10357252" cy="1231901"/>
          </a:xfrm>
        </p:spPr>
        <p:txBody>
          <a:bodyPr/>
          <a:lstStyle/>
          <a:p>
            <a:r>
              <a:rPr lang="en-US" sz="4000" dirty="0">
                <a:latin typeface="+mj-lt"/>
              </a:rPr>
              <a:t>Getting Started Labs</a:t>
            </a:r>
            <a:br>
              <a:rPr lang="en-US" sz="3200" dirty="0">
                <a:latin typeface="+mj-lt"/>
              </a:rPr>
            </a:br>
            <a:r>
              <a:rPr lang="en-US" sz="2800" dirty="0">
                <a:latin typeface="+mj-lt"/>
              </a:rPr>
              <a:t>https://docs.microsoft.com/en-us/azure/#get-started </a:t>
            </a:r>
            <a:endParaRPr lang="en-US" sz="3200" dirty="0">
              <a:latin typeface="+mj-lt"/>
            </a:endParaRPr>
          </a:p>
        </p:txBody>
      </p:sp>
      <p:sp>
        <p:nvSpPr>
          <p:cNvPr id="6" name="Content Placeholder 5">
            <a:extLst>
              <a:ext uri="{FF2B5EF4-FFF2-40B4-BE49-F238E27FC236}">
                <a16:creationId xmlns:a16="http://schemas.microsoft.com/office/drawing/2014/main" id="{97B45A76-807B-4276-AB10-F4CC3277566E}"/>
              </a:ext>
            </a:extLst>
          </p:cNvPr>
          <p:cNvSpPr>
            <a:spLocks noGrp="1"/>
          </p:cNvSpPr>
          <p:nvPr>
            <p:ph idx="1"/>
          </p:nvPr>
        </p:nvSpPr>
        <p:spPr>
          <a:xfrm>
            <a:off x="210551" y="1472562"/>
            <a:ext cx="3781685" cy="4793789"/>
          </a:xfrm>
        </p:spPr>
        <p:txBody>
          <a:bodyPr/>
          <a:lstStyle/>
          <a:p>
            <a:pPr marL="0" indent="0">
              <a:buNone/>
            </a:pPr>
            <a:r>
              <a:rPr lang="en-US" sz="1800" b="1" dirty="0">
                <a:latin typeface="+mj-lt"/>
              </a:rPr>
              <a:t>Deploy infrastructure</a:t>
            </a:r>
          </a:p>
          <a:p>
            <a:r>
              <a:rPr lang="en-US" sz="1800" b="1" dirty="0">
                <a:highlight>
                  <a:srgbClr val="FFFF00"/>
                </a:highlight>
                <a:latin typeface="+mj-lt"/>
                <a:hlinkClick r:id="rId2"/>
              </a:rPr>
              <a:t>Linux virtual machines</a:t>
            </a:r>
            <a:endParaRPr lang="en-US" sz="1800" b="1" dirty="0">
              <a:highlight>
                <a:srgbClr val="FFFF00"/>
              </a:highlight>
              <a:latin typeface="+mj-lt"/>
            </a:endParaRPr>
          </a:p>
          <a:p>
            <a:r>
              <a:rPr lang="en-US" sz="1800" b="1" dirty="0">
                <a:highlight>
                  <a:srgbClr val="FFFF00"/>
                </a:highlight>
                <a:latin typeface="+mj-lt"/>
                <a:hlinkClick r:id="rId3"/>
              </a:rPr>
              <a:t>Windows virtual machines</a:t>
            </a:r>
            <a:endParaRPr lang="en-US" sz="1800" b="1" dirty="0">
              <a:highlight>
                <a:srgbClr val="FFFF00"/>
              </a:highlight>
              <a:latin typeface="+mj-lt"/>
            </a:endParaRPr>
          </a:p>
          <a:p>
            <a:pPr marL="0" indent="0">
              <a:buNone/>
            </a:pPr>
            <a:endParaRPr lang="en-US" sz="1800" b="1" dirty="0">
              <a:latin typeface="+mj-lt"/>
            </a:endParaRPr>
          </a:p>
          <a:p>
            <a:pPr marL="0" indent="0">
              <a:buNone/>
            </a:pPr>
            <a:r>
              <a:rPr lang="en-US" sz="1800" b="1" dirty="0">
                <a:latin typeface="+mj-lt"/>
              </a:rPr>
              <a:t>Secure and manage resources</a:t>
            </a:r>
          </a:p>
          <a:p>
            <a:r>
              <a:rPr lang="en-US" sz="1600" dirty="0">
                <a:latin typeface="+mj-lt"/>
                <a:hlinkClick r:id="rId4"/>
              </a:rPr>
              <a:t>Azure Security Center</a:t>
            </a:r>
            <a:endParaRPr lang="en-US" sz="1600" dirty="0">
              <a:latin typeface="+mj-lt"/>
            </a:endParaRPr>
          </a:p>
          <a:p>
            <a:r>
              <a:rPr lang="en-US" sz="1600" dirty="0">
                <a:latin typeface="+mj-lt"/>
                <a:hlinkClick r:id="rId5"/>
              </a:rPr>
              <a:t>Azure Monitor</a:t>
            </a:r>
            <a:endParaRPr lang="en-US" sz="1600" dirty="0">
              <a:latin typeface="+mj-lt"/>
            </a:endParaRPr>
          </a:p>
          <a:p>
            <a:r>
              <a:rPr lang="en-US" sz="1600" dirty="0">
                <a:latin typeface="+mj-lt"/>
                <a:hlinkClick r:id="rId6"/>
              </a:rPr>
              <a:t>Azure Application Insights</a:t>
            </a:r>
            <a:endParaRPr lang="en-US" sz="1600" dirty="0">
              <a:latin typeface="+mj-lt"/>
            </a:endParaRPr>
          </a:p>
          <a:p>
            <a:r>
              <a:rPr lang="en-US" sz="1600" dirty="0">
                <a:latin typeface="+mj-lt"/>
                <a:hlinkClick r:id="rId7"/>
              </a:rPr>
              <a:t>Azure Cost Management</a:t>
            </a:r>
            <a:endParaRPr lang="en-US" sz="1600" dirty="0">
              <a:latin typeface="+mj-lt"/>
            </a:endParaRPr>
          </a:p>
          <a:p>
            <a:r>
              <a:rPr lang="en-US" sz="1600" dirty="0">
                <a:latin typeface="+mj-lt"/>
                <a:hlinkClick r:id="rId8"/>
              </a:rPr>
              <a:t>Azure Backup</a:t>
            </a:r>
            <a:endParaRPr lang="en-US" sz="1600" dirty="0">
              <a:latin typeface="+mj-lt"/>
            </a:endParaRPr>
          </a:p>
          <a:p>
            <a:r>
              <a:rPr lang="en-US" sz="1600" dirty="0">
                <a:latin typeface="+mj-lt"/>
                <a:hlinkClick r:id="rId9"/>
              </a:rPr>
              <a:t>Azure Site Recovery</a:t>
            </a:r>
            <a:endParaRPr lang="en-US" sz="1600" dirty="0">
              <a:latin typeface="+mj-lt"/>
            </a:endParaRPr>
          </a:p>
          <a:p>
            <a:r>
              <a:rPr lang="en-US" sz="1600" dirty="0">
                <a:latin typeface="+mj-lt"/>
                <a:hlinkClick r:id="rId10"/>
              </a:rPr>
              <a:t>Azure Migrate</a:t>
            </a:r>
            <a:endParaRPr lang="en-US" sz="1600" dirty="0">
              <a:latin typeface="+mj-lt"/>
            </a:endParaRPr>
          </a:p>
          <a:p>
            <a:r>
              <a:rPr lang="en-US" sz="1600" dirty="0">
                <a:latin typeface="+mj-lt"/>
                <a:hlinkClick r:id="rId11"/>
              </a:rPr>
              <a:t>Azure Policy</a:t>
            </a:r>
            <a:endParaRPr lang="en-US" sz="1600" dirty="0">
              <a:latin typeface="+mj-lt"/>
            </a:endParaRPr>
          </a:p>
        </p:txBody>
      </p:sp>
      <p:sp>
        <p:nvSpPr>
          <p:cNvPr id="8" name="Text Placeholder 7">
            <a:extLst>
              <a:ext uri="{FF2B5EF4-FFF2-40B4-BE49-F238E27FC236}">
                <a16:creationId xmlns:a16="http://schemas.microsoft.com/office/drawing/2014/main" id="{8BDABD64-EC2F-4283-B083-35450C2DDEC7}"/>
              </a:ext>
            </a:extLst>
          </p:cNvPr>
          <p:cNvSpPr>
            <a:spLocks noGrp="1"/>
          </p:cNvSpPr>
          <p:nvPr>
            <p:ph type="body" sz="quarter" idx="10"/>
          </p:nvPr>
        </p:nvSpPr>
        <p:spPr/>
        <p:txBody>
          <a:bodyPr/>
          <a:lstStyle/>
          <a:p>
            <a:r>
              <a:rPr lang="en-US" sz="2800" dirty="0">
                <a:latin typeface="+mj-lt"/>
                <a:hlinkClick r:id="rId12"/>
              </a:rPr>
              <a:t>https://docs.microsoft.com/en-us/azure/#get-started</a:t>
            </a:r>
            <a:r>
              <a:rPr lang="en-US" sz="2800" dirty="0">
                <a:latin typeface="+mj-lt"/>
              </a:rPr>
              <a:t> </a:t>
            </a:r>
          </a:p>
        </p:txBody>
      </p:sp>
      <p:graphicFrame>
        <p:nvGraphicFramePr>
          <p:cNvPr id="9" name="Content Placeholder 8">
            <a:extLst>
              <a:ext uri="{FF2B5EF4-FFF2-40B4-BE49-F238E27FC236}">
                <a16:creationId xmlns:a16="http://schemas.microsoft.com/office/drawing/2014/main" id="{3C2D16DC-E11A-4019-802D-69E41A06E7FF}"/>
              </a:ext>
            </a:extLst>
          </p:cNvPr>
          <p:cNvGraphicFramePr>
            <a:graphicFrameLocks noGrp="1"/>
          </p:cNvGraphicFramePr>
          <p:nvPr>
            <p:ph sz="half" idx="4294967295"/>
            <p:extLst>
              <p:ext uri="{D42A27DB-BD31-4B8C-83A1-F6EECF244321}">
                <p14:modId xmlns:p14="http://schemas.microsoft.com/office/powerpoint/2010/main" val="3278986006"/>
              </p:ext>
            </p:extLst>
          </p:nvPr>
        </p:nvGraphicFramePr>
        <p:xfrm>
          <a:off x="3807138" y="1839759"/>
          <a:ext cx="2785766" cy="1051560"/>
        </p:xfrm>
        <a:graphic>
          <a:graphicData uri="http://schemas.openxmlformats.org/drawingml/2006/table">
            <a:tbl>
              <a:tblPr/>
              <a:tblGrid>
                <a:gridCol w="1392883">
                  <a:extLst>
                    <a:ext uri="{9D8B030D-6E8A-4147-A177-3AD203B41FA5}">
                      <a16:colId xmlns:a16="http://schemas.microsoft.com/office/drawing/2014/main" val="1575130205"/>
                    </a:ext>
                  </a:extLst>
                </a:gridCol>
                <a:gridCol w="1392883">
                  <a:extLst>
                    <a:ext uri="{9D8B030D-6E8A-4147-A177-3AD203B41FA5}">
                      <a16:colId xmlns:a16="http://schemas.microsoft.com/office/drawing/2014/main" val="1700832750"/>
                    </a:ext>
                  </a:extLst>
                </a:gridCol>
              </a:tblGrid>
              <a:tr h="0">
                <a:tc>
                  <a:txBody>
                    <a:bodyPr/>
                    <a:lstStyle/>
                    <a:p>
                      <a:pPr marL="285750" indent="-285750" fontAlgn="t">
                        <a:buFont typeface="Arial" panose="020B0604020202020204" pitchFamily="34" charset="0"/>
                        <a:buChar char="•"/>
                      </a:pPr>
                      <a:r>
                        <a:rPr lang="en-US" u="none" strike="noStrike" dirty="0">
                          <a:solidFill>
                            <a:srgbClr val="333333"/>
                          </a:solidFill>
                          <a:effectLst/>
                          <a:hlinkClick r:id="rId13"/>
                        </a:rPr>
                        <a:t>.NET</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4"/>
                        </a:rPr>
                        <a:t>Python</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5"/>
                        </a:rPr>
                        <a:t>Java</a:t>
                      </a:r>
                      <a:r>
                        <a:rPr lang="en-US" dirty="0">
                          <a:effectLst/>
                        </a:rPr>
                        <a:t> </a:t>
                      </a: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10F98E"/>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tc>
                  <a:txBody>
                    <a:bodyPr/>
                    <a:lstStyle/>
                    <a:p>
                      <a:pPr marL="285750" indent="-285750" fontAlgn="t">
                        <a:buFont typeface="Arial" panose="020B0604020202020204" pitchFamily="34" charset="0"/>
                        <a:buChar char="•"/>
                      </a:pPr>
                      <a:r>
                        <a:rPr lang="en-US" u="none" strike="noStrike" dirty="0">
                          <a:solidFill>
                            <a:srgbClr val="333333"/>
                          </a:solidFill>
                          <a:effectLst/>
                          <a:hlinkClick r:id="rId16"/>
                        </a:rPr>
                        <a:t>PHP</a:t>
                      </a:r>
                      <a:r>
                        <a:rPr lang="en-US" dirty="0">
                          <a:effectLst/>
                        </a:rPr>
                        <a:t> </a:t>
                      </a:r>
                    </a:p>
                    <a:p>
                      <a:pPr marL="285750" indent="-285750" fontAlgn="t">
                        <a:buFont typeface="Arial" panose="020B0604020202020204" pitchFamily="34" charset="0"/>
                        <a:buChar char="•"/>
                      </a:pPr>
                      <a:r>
                        <a:rPr lang="en-US" u="none" strike="noStrike" dirty="0">
                          <a:solidFill>
                            <a:srgbClr val="333333"/>
                          </a:solidFill>
                          <a:effectLst/>
                          <a:hlinkClick r:id="rId17"/>
                        </a:rPr>
                        <a:t>Node.js</a:t>
                      </a:r>
                      <a:r>
                        <a:rPr lang="en-US" dirty="0">
                          <a:effectLst/>
                        </a:rPr>
                        <a:t> </a:t>
                      </a:r>
                    </a:p>
                    <a:p>
                      <a:pPr marL="285750" indent="-285750" fontAlgn="t">
                        <a:buFont typeface="Arial" panose="020B0604020202020204" pitchFamily="34" charset="0"/>
                        <a:buChar char="•"/>
                      </a:pPr>
                      <a:r>
                        <a:rPr lang="en-US" u="none" strike="noStrike" dirty="0">
                          <a:solidFill>
                            <a:srgbClr val="0050C5"/>
                          </a:solidFill>
                          <a:effectLst/>
                          <a:hlinkClick r:id="rId18"/>
                        </a:rPr>
                        <a:t>Go</a:t>
                      </a:r>
                      <a:endParaRPr lang="en-US" dirty="0">
                        <a:effectLst/>
                      </a:endParaRPr>
                    </a:p>
                  </a:txBody>
                  <a:tcPr marL="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70038F"/>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25572748"/>
                  </a:ext>
                </a:extLst>
              </a:tr>
            </a:tbl>
          </a:graphicData>
        </a:graphic>
      </p:graphicFrame>
      <p:sp>
        <p:nvSpPr>
          <p:cNvPr id="10" name="Rectangle 1">
            <a:extLst>
              <a:ext uri="{FF2B5EF4-FFF2-40B4-BE49-F238E27FC236}">
                <a16:creationId xmlns:a16="http://schemas.microsoft.com/office/drawing/2014/main" id="{72E7A060-A606-4183-A669-FAB487BE7122}"/>
              </a:ext>
            </a:extLst>
          </p:cNvPr>
          <p:cNvSpPr>
            <a:spLocks noChangeArrowheads="1"/>
          </p:cNvSpPr>
          <p:nvPr/>
        </p:nvSpPr>
        <p:spPr bwMode="auto">
          <a:xfrm>
            <a:off x="3949143" y="1472562"/>
            <a:ext cx="2862963" cy="31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0000"/>
                </a:solidFill>
                <a:effectLst/>
                <a:latin typeface="+mj-lt"/>
              </a:rPr>
              <a:t>Develop apps</a:t>
            </a:r>
            <a:r>
              <a:rPr kumimoji="0" lang="en-US" altLang="en-US"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r>
              <a:rPr kumimoji="0" lang="en-US" altLang="en-US" sz="1900" b="0" i="0" u="none" strike="noStrike" cap="none" normalizeH="0" baseline="0" dirty="0">
                <a:ln>
                  <a:noFill/>
                </a:ln>
                <a:solidFill>
                  <a:srgbClr val="333333"/>
                </a:solidFill>
                <a:effectLst/>
                <a:latin typeface="+mj-lt"/>
              </a:rPr>
              <a:t> </a:t>
            </a:r>
            <a:r>
              <a:rPr kumimoji="0" lang="en-US" altLang="en-US" sz="1200" b="0" i="0" u="none" strike="noStrike" cap="none" normalizeH="0" baseline="0" dirty="0">
                <a:ln>
                  <a:noFill/>
                </a:ln>
                <a:solidFill>
                  <a:srgbClr val="333333"/>
                </a:solidFill>
                <a:effectLst/>
                <a:latin typeface="+mj-lt"/>
              </a:rPr>
              <a:t>      </a:t>
            </a:r>
            <a:endParaRPr kumimoji="0" lang="en-US" altLang="en-US" sz="1200" b="0" i="0" u="none" strike="noStrike" cap="none" normalizeH="0" baseline="0" dirty="0">
              <a:ln>
                <a:noFill/>
              </a:ln>
              <a:solidFill>
                <a:srgbClr val="0050C5"/>
              </a:solidFill>
              <a:effectLst/>
              <a:latin typeface="+mj-lt"/>
            </a:endParaRPr>
          </a:p>
        </p:txBody>
      </p:sp>
      <p:sp>
        <p:nvSpPr>
          <p:cNvPr id="17" name="Rectangle 16">
            <a:extLst>
              <a:ext uri="{FF2B5EF4-FFF2-40B4-BE49-F238E27FC236}">
                <a16:creationId xmlns:a16="http://schemas.microsoft.com/office/drawing/2014/main" id="{7EE163E5-06A1-445D-8880-C8BC6B9CA9B9}"/>
              </a:ext>
            </a:extLst>
          </p:cNvPr>
          <p:cNvSpPr/>
          <p:nvPr/>
        </p:nvSpPr>
        <p:spPr>
          <a:xfrm>
            <a:off x="3807138" y="3258516"/>
            <a:ext cx="3703529" cy="1754326"/>
          </a:xfrm>
          <a:prstGeom prst="rect">
            <a:avLst/>
          </a:prstGeom>
        </p:spPr>
        <p:txBody>
          <a:bodyPr wrap="square">
            <a:spAutoFit/>
          </a:bodyPr>
          <a:lstStyle/>
          <a:p>
            <a:r>
              <a:rPr lang="en-US" dirty="0">
                <a:solidFill>
                  <a:srgbClr val="000000"/>
                </a:solidFill>
                <a:latin typeface="+mj-lt"/>
              </a:rPr>
              <a:t>App Models</a:t>
            </a:r>
          </a:p>
          <a:p>
            <a:pPr>
              <a:buFont typeface="Arial" panose="020B0604020202020204" pitchFamily="34" charset="0"/>
              <a:buChar char="•"/>
            </a:pPr>
            <a:r>
              <a:rPr lang="en-US" b="0" dirty="0">
                <a:solidFill>
                  <a:srgbClr val="333333"/>
                </a:solidFill>
                <a:latin typeface="+mj-lt"/>
                <a:hlinkClick r:id="rId19"/>
              </a:rPr>
              <a:t>Web Apps</a:t>
            </a:r>
            <a:endParaRPr lang="en-US" b="0" dirty="0">
              <a:solidFill>
                <a:srgbClr val="000000"/>
              </a:solidFill>
              <a:latin typeface="+mj-lt"/>
            </a:endParaRPr>
          </a:p>
          <a:p>
            <a:pPr>
              <a:buFont typeface="Arial" panose="020B0604020202020204" pitchFamily="34" charset="0"/>
              <a:buChar char="•"/>
            </a:pPr>
            <a:r>
              <a:rPr lang="en-US" b="0" dirty="0" err="1">
                <a:solidFill>
                  <a:srgbClr val="333333"/>
                </a:solidFill>
                <a:latin typeface="+mj-lt"/>
                <a:hlinkClick r:id="rId20"/>
              </a:rPr>
              <a:t>Serverless</a:t>
            </a:r>
            <a:r>
              <a:rPr lang="en-US" b="0" dirty="0">
                <a:solidFill>
                  <a:srgbClr val="333333"/>
                </a:solidFill>
                <a:latin typeface="+mj-lt"/>
                <a:hlinkClick r:id="rId20"/>
              </a:rPr>
              <a:t> Functions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1"/>
              </a:rPr>
              <a:t>Containers</a:t>
            </a:r>
            <a:endParaRPr lang="en-US" b="0" dirty="0">
              <a:solidFill>
                <a:srgbClr val="000000"/>
              </a:solidFill>
              <a:latin typeface="+mj-lt"/>
            </a:endParaRPr>
          </a:p>
          <a:p>
            <a:pPr>
              <a:buFont typeface="Arial" panose="020B0604020202020204" pitchFamily="34" charset="0"/>
              <a:buChar char="•"/>
            </a:pPr>
            <a:r>
              <a:rPr lang="en-US" b="0" dirty="0">
                <a:solidFill>
                  <a:srgbClr val="333333"/>
                </a:solidFill>
                <a:latin typeface="+mj-lt"/>
                <a:hlinkClick r:id="rId22"/>
              </a:rPr>
              <a:t>Microservices with Service Fabric</a:t>
            </a:r>
            <a:endParaRPr lang="en-US" b="0" dirty="0">
              <a:solidFill>
                <a:srgbClr val="000000"/>
              </a:solidFill>
              <a:latin typeface="+mj-lt"/>
            </a:endParaRPr>
          </a:p>
        </p:txBody>
      </p:sp>
      <p:sp>
        <p:nvSpPr>
          <p:cNvPr id="18" name="Rectangle 17">
            <a:extLst>
              <a:ext uri="{FF2B5EF4-FFF2-40B4-BE49-F238E27FC236}">
                <a16:creationId xmlns:a16="http://schemas.microsoft.com/office/drawing/2014/main" id="{4DFFBF97-0C7C-4B74-85F0-57D159D9634A}"/>
              </a:ext>
            </a:extLst>
          </p:cNvPr>
          <p:cNvSpPr/>
          <p:nvPr/>
        </p:nvSpPr>
        <p:spPr>
          <a:xfrm>
            <a:off x="7522327" y="1472562"/>
            <a:ext cx="4354882" cy="4401205"/>
          </a:xfrm>
          <a:prstGeom prst="rect">
            <a:avLst/>
          </a:prstGeom>
        </p:spPr>
        <p:txBody>
          <a:bodyPr wrap="square">
            <a:spAutoFit/>
          </a:bodyPr>
          <a:lstStyle/>
          <a:p>
            <a:r>
              <a:rPr lang="en-US" u="sng" dirty="0">
                <a:solidFill>
                  <a:srgbClr val="000000"/>
                </a:solidFill>
                <a:latin typeface="+mj-lt"/>
              </a:rPr>
              <a:t>Manage data and AI</a:t>
            </a:r>
          </a:p>
          <a:p>
            <a:r>
              <a:rPr lang="en-US" dirty="0">
                <a:solidFill>
                  <a:srgbClr val="000000"/>
                </a:solidFill>
                <a:latin typeface="+mj-lt"/>
              </a:rPr>
              <a:t>Relational Databases</a:t>
            </a:r>
          </a:p>
          <a:p>
            <a:pPr>
              <a:buFont typeface="Arial" panose="020B0604020202020204" pitchFamily="34" charset="0"/>
              <a:buChar char="•"/>
            </a:pPr>
            <a:r>
              <a:rPr lang="en-US" sz="1600" b="0" dirty="0">
                <a:solidFill>
                  <a:srgbClr val="333333"/>
                </a:solidFill>
                <a:latin typeface="+mj-lt"/>
                <a:hlinkClick r:id="rId23"/>
              </a:rPr>
              <a:t>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4"/>
              </a:rPr>
              <a:t>SQL Data Warehouse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5"/>
              </a:rPr>
              <a:t>PostgreSQL database as a service</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26"/>
              </a:rPr>
              <a:t>MySQL database as a service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NoSQL</a:t>
            </a:r>
          </a:p>
          <a:p>
            <a:pPr>
              <a:buFont typeface="Arial" panose="020B0604020202020204" pitchFamily="34" charset="0"/>
              <a:buChar char="•"/>
            </a:pPr>
            <a:r>
              <a:rPr lang="en-US" sz="1600" b="0" dirty="0">
                <a:solidFill>
                  <a:srgbClr val="333333"/>
                </a:solidFill>
                <a:latin typeface="+mj-lt"/>
                <a:hlinkClick r:id="rId27"/>
              </a:rPr>
              <a:t>Azure Cosmos DB</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Storage</a:t>
            </a:r>
          </a:p>
          <a:p>
            <a:pPr>
              <a:buFont typeface="Arial" panose="020B0604020202020204" pitchFamily="34" charset="0"/>
              <a:buChar char="•"/>
            </a:pPr>
            <a:r>
              <a:rPr lang="en-US" sz="1600" b="0" dirty="0">
                <a:solidFill>
                  <a:srgbClr val="333333"/>
                </a:solidFill>
                <a:latin typeface="+mj-lt"/>
                <a:hlinkClick r:id="rId28"/>
              </a:rPr>
              <a:t>Blob Storage</a:t>
            </a:r>
            <a:endParaRPr lang="en-US" sz="1600" b="0" dirty="0">
              <a:solidFill>
                <a:srgbClr val="000000"/>
              </a:solidFill>
              <a:latin typeface="+mj-lt"/>
            </a:endParaRPr>
          </a:p>
          <a:p>
            <a:endParaRPr lang="en-US" b="0" dirty="0">
              <a:solidFill>
                <a:srgbClr val="000000"/>
              </a:solidFill>
              <a:latin typeface="+mj-lt"/>
            </a:endParaRPr>
          </a:p>
          <a:p>
            <a:r>
              <a:rPr lang="en-US" dirty="0">
                <a:solidFill>
                  <a:srgbClr val="000000"/>
                </a:solidFill>
                <a:latin typeface="+mj-lt"/>
              </a:rPr>
              <a:t>AI and Cognitive Services</a:t>
            </a:r>
          </a:p>
          <a:p>
            <a:pPr>
              <a:buFont typeface="Arial" panose="020B0604020202020204" pitchFamily="34" charset="0"/>
              <a:buChar char="•"/>
            </a:pPr>
            <a:r>
              <a:rPr lang="en-US" sz="1600" b="0" dirty="0">
                <a:solidFill>
                  <a:srgbClr val="333333"/>
                </a:solidFill>
                <a:latin typeface="+mj-lt"/>
                <a:hlinkClick r:id="rId29"/>
              </a:rPr>
              <a:t>Machine Learning </a:t>
            </a:r>
            <a:endParaRPr lang="en-US" sz="1600" b="0" dirty="0">
              <a:solidFill>
                <a:srgbClr val="000000"/>
              </a:solidFill>
              <a:latin typeface="+mj-lt"/>
            </a:endParaRPr>
          </a:p>
          <a:p>
            <a:pPr>
              <a:buFont typeface="Arial" panose="020B0604020202020204" pitchFamily="34" charset="0"/>
              <a:buChar char="•"/>
            </a:pPr>
            <a:r>
              <a:rPr lang="en-US" sz="1600" b="0" dirty="0">
                <a:solidFill>
                  <a:srgbClr val="333333"/>
                </a:solidFill>
                <a:latin typeface="+mj-lt"/>
                <a:hlinkClick r:id="rId30"/>
              </a:rPr>
              <a:t>Cognitive Services</a:t>
            </a:r>
            <a:endParaRPr lang="en-US" sz="1600" b="0" dirty="0">
              <a:solidFill>
                <a:srgbClr val="000000"/>
              </a:solidFill>
              <a:latin typeface="+mj-lt"/>
            </a:endParaRPr>
          </a:p>
        </p:txBody>
      </p:sp>
    </p:spTree>
    <p:extLst>
      <p:ext uri="{BB962C8B-B14F-4D97-AF65-F5344CB8AC3E}">
        <p14:creationId xmlns:p14="http://schemas.microsoft.com/office/powerpoint/2010/main" val="35537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F5A05-955F-4560-B414-B63C97D734DA}"/>
              </a:ext>
            </a:extLst>
          </p:cNvPr>
          <p:cNvSpPr>
            <a:spLocks noGrp="1"/>
          </p:cNvSpPr>
          <p:nvPr>
            <p:ph type="ctrTitle" sz="quarter"/>
          </p:nvPr>
        </p:nvSpPr>
        <p:spPr/>
        <p:txBody>
          <a:bodyPr/>
          <a:lstStyle/>
          <a:p>
            <a:r>
              <a:rPr lang="en-US" dirty="0"/>
              <a:t>Labs </a:t>
            </a:r>
          </a:p>
        </p:txBody>
      </p:sp>
      <p:sp>
        <p:nvSpPr>
          <p:cNvPr id="6" name="Subtitle 5">
            <a:extLst>
              <a:ext uri="{FF2B5EF4-FFF2-40B4-BE49-F238E27FC236}">
                <a16:creationId xmlns:a16="http://schemas.microsoft.com/office/drawing/2014/main" id="{6C128F97-CBA8-4381-BE94-D741DFE8DCEA}"/>
              </a:ext>
            </a:extLst>
          </p:cNvPr>
          <p:cNvSpPr>
            <a:spLocks noGrp="1"/>
          </p:cNvSpPr>
          <p:nvPr>
            <p:ph type="subTitle" sz="quarter" idx="1"/>
          </p:nvPr>
        </p:nvSpPr>
        <p:spPr/>
        <p:txBody>
          <a:bodyPr/>
          <a:lstStyle/>
          <a:p>
            <a:r>
              <a:rPr lang="en-US" dirty="0"/>
              <a:t>Lab Location  http://github.com/guruskill/70-535 Labs folder</a:t>
            </a:r>
          </a:p>
          <a:p>
            <a:endParaRPr lang="en-US" dirty="0"/>
          </a:p>
          <a:p>
            <a:r>
              <a:rPr lang="en-US" dirty="0"/>
              <a:t>Content http://github.com/guruskill/70-535  Presentations/2018-05-22-Irving</a:t>
            </a:r>
          </a:p>
          <a:p>
            <a:endParaRPr lang="en-US" dirty="0"/>
          </a:p>
          <a:p>
            <a:r>
              <a:rPr lang="en-US" dirty="0"/>
              <a:t>70-534 Architecting Azure Solutions  https://www.microsoft.com/en-us/learning/exam-70-535.aspx</a:t>
            </a:r>
          </a:p>
          <a:p>
            <a:endParaRPr lang="en-US" dirty="0"/>
          </a:p>
        </p:txBody>
      </p:sp>
      <p:sp>
        <p:nvSpPr>
          <p:cNvPr id="7" name="Text Placeholder 6">
            <a:extLst>
              <a:ext uri="{FF2B5EF4-FFF2-40B4-BE49-F238E27FC236}">
                <a16:creationId xmlns:a16="http://schemas.microsoft.com/office/drawing/2014/main" id="{6068F087-F4F4-4E81-AFD8-FB4D3CB3534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59F7F8C-4469-4E48-9AB3-9A2357A3B6A2}"/>
              </a:ext>
            </a:extLst>
          </p:cNvPr>
          <p:cNvSpPr>
            <a:spLocks noGrp="1"/>
          </p:cNvSpPr>
          <p:nvPr>
            <p:ph type="body" sz="quarter" idx="11"/>
          </p:nvPr>
        </p:nvSpPr>
        <p:spPr>
          <a:xfrm>
            <a:off x="349251" y="6018239"/>
            <a:ext cx="11619228" cy="563847"/>
          </a:xfrm>
        </p:spPr>
        <p:txBody>
          <a:bodyPr/>
          <a:lstStyle/>
          <a:p>
            <a:r>
              <a:rPr lang="en-US" sz="2800" dirty="0">
                <a:hlinkClick r:id="rId3"/>
              </a:rPr>
              <a:t>http://github.com/guruskill/70-535</a:t>
            </a:r>
            <a:r>
              <a:rPr lang="en-US" sz="2800" dirty="0"/>
              <a:t>  Labs folder</a:t>
            </a:r>
          </a:p>
        </p:txBody>
      </p:sp>
    </p:spTree>
    <p:extLst>
      <p:ext uri="{BB962C8B-B14F-4D97-AF65-F5344CB8AC3E}">
        <p14:creationId xmlns:p14="http://schemas.microsoft.com/office/powerpoint/2010/main" val="28705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0"/>
          </p:nvPr>
        </p:nvSpPr>
        <p:spPr/>
        <p:txBody>
          <a:bodyPr/>
          <a:lstStyle/>
          <a:p>
            <a:r>
              <a:rPr lang="en-US" sz="4400" dirty="0"/>
              <a:t>Think about how the technologies you learn about can be leveraged in your business!</a:t>
            </a:r>
          </a:p>
        </p:txBody>
      </p:sp>
      <p:sp>
        <p:nvSpPr>
          <p:cNvPr id="3" name="Text Placeholder 2">
            <a:extLst>
              <a:ext uri="{FF2B5EF4-FFF2-40B4-BE49-F238E27FC236}">
                <a16:creationId xmlns:a16="http://schemas.microsoft.com/office/drawing/2014/main" id="{1D358A2B-9812-43CD-889D-503F8806C7B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8485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How deep is your knowledge of Azure Cloud Solutions?</a:t>
            </a:r>
          </a:p>
          <a:p>
            <a:pPr marL="0" lvl="0" indent="0">
              <a:buNone/>
            </a:pPr>
            <a:endParaRPr lang="en-US" dirty="0"/>
          </a:p>
          <a:p>
            <a:pPr marL="0" lvl="0" indent="0">
              <a:buNone/>
            </a:pPr>
            <a:r>
              <a:rPr lang="en-US" dirty="0"/>
              <a:t>1. I know Azure and its offerings really well </a:t>
            </a:r>
          </a:p>
          <a:p>
            <a:pPr marL="0" lvl="0" indent="0">
              <a:buNone/>
            </a:pPr>
            <a:endParaRPr lang="en-US" dirty="0"/>
          </a:p>
          <a:p>
            <a:pPr marL="0" lvl="0" indent="0">
              <a:buNone/>
            </a:pPr>
            <a:r>
              <a:rPr lang="en-US" dirty="0"/>
              <a:t>2. I have a good base knowledge of Azure </a:t>
            </a:r>
          </a:p>
          <a:p>
            <a:pPr marL="0" lvl="0" indent="0">
              <a:buNone/>
            </a:pPr>
            <a:endParaRPr lang="en-US" dirty="0"/>
          </a:p>
          <a:p>
            <a:pPr marL="0" lvl="0" indent="0">
              <a:buNone/>
            </a:pPr>
            <a:r>
              <a:rPr lang="en-US" dirty="0"/>
              <a:t>3. I know some of Azure </a:t>
            </a:r>
          </a:p>
          <a:p>
            <a:pPr marL="0" lvl="0" indent="0">
              <a:buNone/>
            </a:pPr>
            <a:endParaRPr lang="en-US" dirty="0"/>
          </a:p>
          <a:p>
            <a:pPr marL="0" lvl="0" indent="0">
              <a:buNone/>
            </a:pPr>
            <a:r>
              <a:rPr lang="en-US" dirty="0"/>
              <a:t>4. I’m just getting started with Azure </a:t>
            </a:r>
          </a:p>
          <a:p>
            <a:pPr marL="0" indent="0">
              <a:buNone/>
            </a:pPr>
            <a:endParaRPr lang="en-US" dirty="0"/>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F7ED7948-2A3B-4997-BE60-45D253D8A0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825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indent="0">
              <a:buNone/>
            </a:pPr>
            <a:r>
              <a:rPr lang="en-US" b="1" dirty="0"/>
              <a:t>Are you planning on taking the Azure Certification Exam related to this content?</a:t>
            </a:r>
          </a:p>
          <a:p>
            <a:pPr marL="0" lvl="0" indent="0">
              <a:buNone/>
            </a:pPr>
            <a:endParaRPr lang="en-US" dirty="0"/>
          </a:p>
          <a:p>
            <a:pPr marL="0" lvl="0" indent="0">
              <a:buNone/>
            </a:pPr>
            <a:r>
              <a:rPr lang="en-US" dirty="0"/>
              <a:t>1. Yes  </a:t>
            </a:r>
          </a:p>
          <a:p>
            <a:pPr marL="0" lvl="0" indent="0">
              <a:buNone/>
            </a:pPr>
            <a:endParaRPr lang="en-US" dirty="0"/>
          </a:p>
          <a:p>
            <a:pPr marL="0" lvl="0" indent="0">
              <a:buNone/>
            </a:pPr>
            <a:r>
              <a:rPr lang="en-US" dirty="0"/>
              <a:t>2. Maybe, I’m interested in finding out more </a:t>
            </a:r>
          </a:p>
          <a:p>
            <a:pPr marL="0" lvl="0" indent="0">
              <a:buNone/>
            </a:pPr>
            <a:endParaRPr lang="en-US" dirty="0"/>
          </a:p>
          <a:p>
            <a:pPr marL="0" lvl="0" indent="0">
              <a:buNone/>
            </a:pPr>
            <a:r>
              <a:rPr lang="en-US" dirty="0"/>
              <a:t>3. No</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E6A6F4D-01E2-4988-87FF-CAD32E4A9C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14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4D90-8460-477C-884A-B867A96F5751}"/>
              </a:ext>
            </a:extLst>
          </p:cNvPr>
          <p:cNvSpPr>
            <a:spLocks noGrp="1"/>
          </p:cNvSpPr>
          <p:nvPr>
            <p:ph type="title"/>
          </p:nvPr>
        </p:nvSpPr>
        <p:spPr/>
        <p:txBody>
          <a:bodyPr/>
          <a:lstStyle/>
          <a:p>
            <a:r>
              <a:rPr lang="en-US" dirty="0"/>
              <a:t>Voting: Show of Hands</a:t>
            </a:r>
          </a:p>
        </p:txBody>
      </p:sp>
      <p:sp>
        <p:nvSpPr>
          <p:cNvPr id="3" name="Content Placeholder 2">
            <a:extLst>
              <a:ext uri="{FF2B5EF4-FFF2-40B4-BE49-F238E27FC236}">
                <a16:creationId xmlns:a16="http://schemas.microsoft.com/office/drawing/2014/main" id="{5D0D7249-881A-487C-8F4C-2F451629A801}"/>
              </a:ext>
            </a:extLst>
          </p:cNvPr>
          <p:cNvSpPr>
            <a:spLocks noGrp="1"/>
          </p:cNvSpPr>
          <p:nvPr>
            <p:ph idx="1"/>
          </p:nvPr>
        </p:nvSpPr>
        <p:spPr/>
        <p:txBody>
          <a:bodyPr>
            <a:normAutofit/>
          </a:bodyPr>
          <a:lstStyle/>
          <a:p>
            <a:pPr marL="0" lvl="0" indent="0">
              <a:buNone/>
            </a:pPr>
            <a:r>
              <a:rPr lang="en-US" b="1" dirty="0"/>
              <a:t>Do you feel you are educationally ready to deliver Azure Solutions Now?</a:t>
            </a:r>
          </a:p>
          <a:p>
            <a:pPr marL="0" lvl="0" indent="0">
              <a:buNone/>
            </a:pPr>
            <a:endParaRPr lang="en-US" dirty="0"/>
          </a:p>
          <a:p>
            <a:pPr marL="0" lvl="0" indent="0">
              <a:buNone/>
            </a:pPr>
            <a:r>
              <a:rPr lang="en-US" dirty="0"/>
              <a:t>1. Yes, Ready to go</a:t>
            </a:r>
          </a:p>
          <a:p>
            <a:pPr marL="0" lvl="0" indent="0">
              <a:buNone/>
            </a:pPr>
            <a:endParaRPr lang="en-US" dirty="0"/>
          </a:p>
          <a:p>
            <a:pPr marL="0" lvl="0" indent="0">
              <a:buNone/>
            </a:pPr>
            <a:r>
              <a:rPr lang="en-US" dirty="0"/>
              <a:t>2. Maybe, after doing homework, I will be ready</a:t>
            </a:r>
          </a:p>
          <a:p>
            <a:pPr marL="0" lvl="0" indent="0">
              <a:buNone/>
            </a:pPr>
            <a:endParaRPr lang="en-US" dirty="0"/>
          </a:p>
          <a:p>
            <a:pPr marL="0" lvl="0" indent="0">
              <a:buNone/>
            </a:pPr>
            <a:r>
              <a:rPr lang="en-US" dirty="0"/>
              <a:t>3. No </a:t>
            </a:r>
          </a:p>
          <a:p>
            <a:endParaRPr lang="en-US" dirty="0"/>
          </a:p>
        </p:txBody>
      </p:sp>
      <p:sp>
        <p:nvSpPr>
          <p:cNvPr id="5" name="Text Placeholder 4">
            <a:extLst>
              <a:ext uri="{FF2B5EF4-FFF2-40B4-BE49-F238E27FC236}">
                <a16:creationId xmlns:a16="http://schemas.microsoft.com/office/drawing/2014/main" id="{C46B783F-A19C-4745-94D5-3967B8B9274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51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F685D-E89E-4FAE-8E2F-DA0ED7526EFA}"/>
              </a:ext>
            </a:extLst>
          </p:cNvPr>
          <p:cNvSpPr>
            <a:spLocks noGrp="1"/>
          </p:cNvSpPr>
          <p:nvPr>
            <p:ph type="title"/>
          </p:nvPr>
        </p:nvSpPr>
        <p:spPr>
          <a:xfrm>
            <a:off x="269301" y="1635910"/>
            <a:ext cx="7171336" cy="1793090"/>
          </a:xfrm>
        </p:spPr>
        <p:txBody>
          <a:bodyPr/>
          <a:lstStyle/>
          <a:p>
            <a:r>
              <a:rPr lang="en-US" dirty="0">
                <a:solidFill>
                  <a:schemeClr val="bg1"/>
                </a:solidFill>
              </a:rPr>
              <a:t>Buckle Up!!!	</a:t>
            </a:r>
          </a:p>
        </p:txBody>
      </p:sp>
      <p:sp>
        <p:nvSpPr>
          <p:cNvPr id="6" name="Text Placeholder 5">
            <a:extLst>
              <a:ext uri="{FF2B5EF4-FFF2-40B4-BE49-F238E27FC236}">
                <a16:creationId xmlns:a16="http://schemas.microsoft.com/office/drawing/2014/main" id="{2C0DAE10-FA59-4E38-8B1A-5528DA491123}"/>
              </a:ext>
            </a:extLst>
          </p:cNvPr>
          <p:cNvSpPr>
            <a:spLocks noGrp="1"/>
          </p:cNvSpPr>
          <p:nvPr>
            <p:ph type="body" sz="quarter" idx="12"/>
          </p:nvPr>
        </p:nvSpPr>
        <p:spPr>
          <a:xfrm>
            <a:off x="269301" y="2980944"/>
            <a:ext cx="7171337" cy="2689956"/>
          </a:xfrm>
        </p:spPr>
        <p:txBody>
          <a:bodyPr/>
          <a:lstStyle/>
          <a:p>
            <a:pPr marL="457200" indent="-457200">
              <a:buFont typeface="Arial" panose="020B0604020202020204" pitchFamily="34" charset="0"/>
              <a:buChar char="•"/>
            </a:pPr>
            <a:r>
              <a:rPr lang="en-US" dirty="0">
                <a:solidFill>
                  <a:schemeClr val="bg1"/>
                </a:solidFill>
              </a:rPr>
              <a:t>Early morning sessions are foundational </a:t>
            </a:r>
          </a:p>
          <a:p>
            <a:pPr marL="457200" indent="-457200">
              <a:buFont typeface="Arial" panose="020B0604020202020204" pitchFamily="34" charset="0"/>
              <a:buChar char="•"/>
            </a:pPr>
            <a:r>
              <a:rPr lang="en-US" dirty="0">
                <a:solidFill>
                  <a:schemeClr val="bg1"/>
                </a:solidFill>
              </a:rPr>
              <a:t>Everything else we dive deep into AZURE!</a:t>
            </a:r>
          </a:p>
        </p:txBody>
      </p:sp>
    </p:spTree>
    <p:extLst>
      <p:ext uri="{BB962C8B-B14F-4D97-AF65-F5344CB8AC3E}">
        <p14:creationId xmlns:p14="http://schemas.microsoft.com/office/powerpoint/2010/main" val="2943707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27E47B-2B98-46BE-80D1-A17CDF7A4867}"/>
              </a:ext>
            </a:extLst>
          </p:cNvPr>
          <p:cNvSpPr>
            <a:spLocks noGrp="1"/>
          </p:cNvSpPr>
          <p:nvPr>
            <p:ph type="body" sz="quarter" idx="10"/>
          </p:nvPr>
        </p:nvSpPr>
        <p:spPr/>
        <p:txBody>
          <a:bodyPr/>
          <a:lstStyle/>
          <a:p>
            <a:r>
              <a:rPr lang="en-US" dirty="0">
                <a:latin typeface="+mj-lt"/>
              </a:rPr>
              <a:t>Do not present the following slides in the opening.  They are for later in the event.</a:t>
            </a:r>
          </a:p>
        </p:txBody>
      </p:sp>
      <p:sp>
        <p:nvSpPr>
          <p:cNvPr id="10" name="Text Placeholder 9">
            <a:extLst>
              <a:ext uri="{FF2B5EF4-FFF2-40B4-BE49-F238E27FC236}">
                <a16:creationId xmlns:a16="http://schemas.microsoft.com/office/drawing/2014/main" id="{0F3E69F5-8345-4298-BBB6-8B881B030627}"/>
              </a:ext>
            </a:extLst>
          </p:cNvPr>
          <p:cNvSpPr>
            <a:spLocks noGrp="1"/>
          </p:cNvSpPr>
          <p:nvPr>
            <p:ph type="body" sz="quarter" idx="11"/>
          </p:nvPr>
        </p:nvSpPr>
        <p:spPr/>
        <p:txBody>
          <a:bodyPr/>
          <a:lstStyle/>
          <a:p>
            <a:endParaRPr lang="en-US">
              <a:latin typeface="+mj-lt"/>
            </a:endParaRPr>
          </a:p>
        </p:txBody>
      </p:sp>
      <p:sp>
        <p:nvSpPr>
          <p:cNvPr id="8" name="Title 7">
            <a:extLst>
              <a:ext uri="{FF2B5EF4-FFF2-40B4-BE49-F238E27FC236}">
                <a16:creationId xmlns:a16="http://schemas.microsoft.com/office/drawing/2014/main" id="{3692DFB4-6EB4-40F8-8C54-7AA5E6D01A1A}"/>
              </a:ext>
            </a:extLst>
          </p:cNvPr>
          <p:cNvSpPr>
            <a:spLocks noGrp="1"/>
          </p:cNvSpPr>
          <p:nvPr>
            <p:ph type="title"/>
          </p:nvPr>
        </p:nvSpPr>
        <p:spPr/>
        <p:txBody>
          <a:bodyPr/>
          <a:lstStyle/>
          <a:p>
            <a:r>
              <a:rPr lang="en-US" dirty="0">
                <a:latin typeface="+mj-lt"/>
              </a:rPr>
              <a:t>Following slides are NOT for the morning.  They are Making it real</a:t>
            </a:r>
          </a:p>
        </p:txBody>
      </p:sp>
    </p:spTree>
    <p:extLst>
      <p:ext uri="{BB962C8B-B14F-4D97-AF65-F5344CB8AC3E}">
        <p14:creationId xmlns:p14="http://schemas.microsoft.com/office/powerpoint/2010/main" val="33659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Good Afternoon!!!! Pause for program identification</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01518F6D-9E26-48C6-8EF4-A9D1CC82A56B}"/>
              </a:ext>
            </a:extLst>
          </p:cNvPr>
          <p:cNvGraphicFramePr>
            <a:graphicFrameLocks noGrp="1"/>
          </p:cNvGraphicFramePr>
          <p:nvPr>
            <p:extLst/>
          </p:nvPr>
        </p:nvGraphicFramePr>
        <p:xfrm>
          <a:off x="348251" y="2328161"/>
          <a:ext cx="5501390" cy="3832788"/>
        </p:xfrm>
        <a:graphic>
          <a:graphicData uri="http://schemas.openxmlformats.org/drawingml/2006/table">
            <a:tbl>
              <a:tblPr firstRow="1" firstCol="1" bandRow="1">
                <a:tableStyleId>{93296810-A885-4BE3-A3E7-6D5BEEA58F35}</a:tableStyleId>
              </a:tblPr>
              <a:tblGrid>
                <a:gridCol w="970595">
                  <a:extLst>
                    <a:ext uri="{9D8B030D-6E8A-4147-A177-3AD203B41FA5}">
                      <a16:colId xmlns:a16="http://schemas.microsoft.com/office/drawing/2014/main" val="4175684789"/>
                    </a:ext>
                  </a:extLst>
                </a:gridCol>
                <a:gridCol w="3094658">
                  <a:extLst>
                    <a:ext uri="{9D8B030D-6E8A-4147-A177-3AD203B41FA5}">
                      <a16:colId xmlns:a16="http://schemas.microsoft.com/office/drawing/2014/main" val="1461180872"/>
                    </a:ext>
                  </a:extLst>
                </a:gridCol>
                <a:gridCol w="1436137">
                  <a:extLst>
                    <a:ext uri="{9D8B030D-6E8A-4147-A177-3AD203B41FA5}">
                      <a16:colId xmlns:a16="http://schemas.microsoft.com/office/drawing/2014/main" val="46893290"/>
                    </a:ext>
                  </a:extLst>
                </a:gridCol>
              </a:tblGrid>
              <a:tr h="3400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Time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400" dirty="0">
                          <a:solidFill>
                            <a:schemeClr val="tx1"/>
                          </a:solidFill>
                          <a:effectLst/>
                        </a:rPr>
                        <a:t>Topic</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tc>
                  <a:txBody>
                    <a:bodyPr/>
                    <a:lstStyle/>
                    <a:p>
                      <a:pPr marL="0" marR="0" algn="ctr">
                        <a:lnSpc>
                          <a:spcPct val="107000"/>
                        </a:lnSpc>
                        <a:spcBef>
                          <a:spcPts val="0"/>
                        </a:spcBef>
                        <a:spcAft>
                          <a:spcPts val="0"/>
                        </a:spcAft>
                      </a:pPr>
                      <a:r>
                        <a:rPr lang="en-US" sz="1400" b="0" dirty="0">
                          <a:solidFill>
                            <a:schemeClr val="tx1"/>
                          </a:solidFill>
                          <a:effectLst/>
                        </a:rPr>
                        <a:t>Speaker</a:t>
                      </a:r>
                      <a:endPar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solidFill>
                      <a:srgbClr val="FFC000"/>
                    </a:solidFill>
                  </a:tcPr>
                </a:tc>
                <a:extLst>
                  <a:ext uri="{0D108BD9-81ED-4DB2-BD59-A6C34878D82A}">
                    <a16:rowId xmlns:a16="http://schemas.microsoft.com/office/drawing/2014/main" val="4179354093"/>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8:30 – 9:00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dirty="0">
                          <a:effectLst/>
                        </a:rPr>
                        <a:t>Breakfast, registration, setup</a:t>
                      </a:r>
                      <a:endParaRPr lang="en-US" sz="1050" dirty="0">
                        <a:effectLst/>
                        <a:latin typeface="+mn-lt"/>
                        <a:ea typeface="Calibri" panose="020F0502020204030204" pitchFamily="34" charset="0"/>
                        <a:cs typeface="Times New Roman" panose="02020603050405020304" pitchFamily="18" charset="0"/>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46952229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kern="1200" dirty="0">
                          <a:solidFill>
                            <a:schemeClr val="tx1"/>
                          </a:solidFill>
                          <a:effectLst/>
                        </a:rPr>
                        <a:t>8:45 – 9:00</a:t>
                      </a:r>
                      <a:endParaRPr lang="en-US" sz="1100" b="1" kern="1200" dirty="0">
                        <a:solidFill>
                          <a:schemeClr val="tx1"/>
                        </a:solidFill>
                        <a:effectLst/>
                        <a:latin typeface="Calibri" panose="020F0502020204030204"/>
                        <a:ea typeface="+mn-ea"/>
                        <a:cs typeface="+mn-cs"/>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Welcome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Ryan Sockalosky</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959229963"/>
                  </a:ext>
                </a:extLst>
              </a:tr>
              <a:tr h="266853">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effectLst/>
                          <a:latin typeface="Calibri" panose="020F0502020204030204" pitchFamily="34" charset="0"/>
                          <a:cs typeface="Calibri" panose="020F0502020204030204" pitchFamily="34" charset="0"/>
                        </a:rPr>
                        <a:t>8:45</a:t>
                      </a:r>
                      <a:r>
                        <a:rPr lang="en-US" sz="1100" dirty="0">
                          <a:solidFill>
                            <a:schemeClr val="tx1"/>
                          </a:solidFill>
                          <a:effectLst/>
                          <a:latin typeface="Calibri" panose="020F0502020204030204" pitchFamily="34" charset="0"/>
                          <a:cs typeface="Calibri" panose="020F0502020204030204" pitchFamily="34" charset="0"/>
                        </a:rPr>
                        <a:t> </a:t>
                      </a:r>
                      <a:r>
                        <a:rPr lang="en-US" sz="1100" kern="1200" dirty="0">
                          <a:solidFill>
                            <a:schemeClr val="tx1"/>
                          </a:solidFill>
                          <a:effectLst/>
                          <a:latin typeface="Calibri" panose="020F0502020204030204" pitchFamily="34" charset="0"/>
                          <a:cs typeface="Calibri" panose="020F0502020204030204" pitchFamily="34" charset="0"/>
                        </a:rPr>
                        <a:t>– 9:00</a:t>
                      </a:r>
                      <a:endParaRPr lang="en-US" sz="1100" b="1" kern="1200" dirty="0">
                        <a:solidFill>
                          <a:schemeClr val="tx1"/>
                        </a:solidFill>
                        <a:effectLst/>
                        <a:latin typeface="Calibri" panose="020F0502020204030204" pitchFamily="34" charset="0"/>
                        <a:ea typeface="+mn-ea"/>
                        <a:cs typeface="Calibri" panose="020F0502020204030204" pitchFamily="34" charset="0"/>
                      </a:endParaRPr>
                    </a:p>
                  </a:txBody>
                  <a:tcPr marL="73025" marR="73025" marT="18415" marB="18415">
                    <a:solidFill>
                      <a:srgbClr val="FFC000"/>
                    </a:solidFill>
                  </a:tcPr>
                </a:tc>
                <a:tc>
                  <a:txBody>
                    <a:bodyPr/>
                    <a:lstStyle/>
                    <a:p>
                      <a:pPr marL="0" marR="0">
                        <a:lnSpc>
                          <a:spcPct val="107000"/>
                        </a:lnSpc>
                        <a:spcBef>
                          <a:spcPts val="0"/>
                        </a:spcBef>
                        <a:spcAft>
                          <a:spcPts val="0"/>
                        </a:spcAft>
                      </a:pPr>
                      <a:r>
                        <a:rPr lang="en-US" sz="1200" kern="1200" dirty="0">
                          <a:solidFill>
                            <a:schemeClr val="dk1"/>
                          </a:solidFill>
                          <a:effectLst/>
                          <a:latin typeface="Calibri" panose="020F0502020204030204"/>
                          <a:ea typeface="+mn-ea"/>
                          <a:cs typeface="+mn-cs"/>
                        </a:rPr>
                        <a:t>Agenda Overview</a:t>
                      </a:r>
                    </a:p>
                  </a:txBody>
                  <a:tcPr marL="73025" marR="73025" marT="18415" marB="18415"/>
                </a:tc>
                <a:tc>
                  <a:txBody>
                    <a:bodyPr/>
                    <a:lstStyle/>
                    <a:p>
                      <a:pPr marL="0" marR="0">
                        <a:lnSpc>
                          <a:spcPct val="107000"/>
                        </a:lnSpc>
                        <a:spcBef>
                          <a:spcPts val="0"/>
                        </a:spcBef>
                        <a:spcAft>
                          <a:spcPts val="0"/>
                        </a:spcAft>
                      </a:pPr>
                      <a:r>
                        <a:rPr lang="en-US" sz="1200" kern="1200" dirty="0">
                          <a:effectLst/>
                        </a:rPr>
                        <a:t>Dan Stolts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3239047839"/>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9:15 – 10:15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Becoming a Cloud Architect &amp; DevOps</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71444396"/>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10:15 – 10:30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8095645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10:30 – 11:30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Data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Patrick</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967849935"/>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11:30 – 12:30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Network Implementation</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dk1"/>
                          </a:solidFill>
                          <a:effectLst/>
                          <a:latin typeface="+mn-lt"/>
                          <a:ea typeface="+mn-ea"/>
                          <a:cs typeface="+mn-cs"/>
                        </a:rPr>
                        <a:t>Coach</a:t>
                      </a:r>
                    </a:p>
                  </a:txBody>
                  <a:tcPr marL="73025" marR="73025" marT="18415" marB="18415"/>
                </a:tc>
                <a:extLst>
                  <a:ext uri="{0D108BD9-81ED-4DB2-BD59-A6C34878D82A}">
                    <a16:rowId xmlns:a16="http://schemas.microsoft.com/office/drawing/2014/main" val="2253729830"/>
                  </a:ext>
                </a:extLst>
              </a:tr>
              <a:tr h="27191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12:30 – 1:30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2940681861"/>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1:30 – 2:45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Compute Infrastructure</a:t>
                      </a:r>
                      <a:endParaRPr lang="en-US" sz="1200" kern="1200" dirty="0">
                        <a:solidFill>
                          <a:schemeClr val="dk1"/>
                        </a:solidFill>
                        <a:effectLst/>
                        <a:latin typeface="+mn-lt"/>
                        <a:ea typeface="+mn-ea"/>
                        <a:cs typeface="+mn-cs"/>
                      </a:endParaRPr>
                    </a:p>
                  </a:txBody>
                  <a:tcPr marL="73025" marR="73025" marT="18415" marB="18415"/>
                </a:tc>
                <a:tc>
                  <a:txBody>
                    <a:body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1245569522"/>
                  </a:ext>
                </a:extLst>
              </a:tr>
              <a:tr h="2668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2:45 – 3:00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n-lt"/>
                        <a:ea typeface="+mn-ea"/>
                        <a:cs typeface="+mn-cs"/>
                      </a:endParaRPr>
                    </a:p>
                  </a:txBody>
                  <a:tcPr marL="73025" marR="73025" marT="18415" marB="18415">
                    <a:solidFill>
                      <a:srgbClr val="FFC000"/>
                    </a:solidFill>
                  </a:tcPr>
                </a:tc>
                <a:tc hMerge="1">
                  <a:txBody>
                    <a:bodyPr/>
                    <a:lstStyle/>
                    <a:p>
                      <a:endParaRPr lang="en-US"/>
                    </a:p>
                  </a:txBody>
                  <a:tcPr/>
                </a:tc>
                <a:extLst>
                  <a:ext uri="{0D108BD9-81ED-4DB2-BD59-A6C34878D82A}">
                    <a16:rowId xmlns:a16="http://schemas.microsoft.com/office/drawing/2014/main" val="1147355969"/>
                  </a:ext>
                </a:extLst>
              </a:tr>
              <a:tr h="27755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3:00 – 3:45</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Design Security &amp; Identity Solutions</a:t>
                      </a:r>
                      <a:endParaRPr lang="en-US" sz="1200" kern="1200" dirty="0">
                        <a:solidFill>
                          <a:schemeClr val="dk1"/>
                        </a:solidFill>
                        <a:effectLst/>
                        <a:latin typeface="+mn-lt"/>
                        <a:ea typeface="+mn-ea"/>
                        <a:cs typeface="+mn-cs"/>
                      </a:endParaRPr>
                    </a:p>
                  </a:txBody>
                  <a:tcPr marL="73025" marR="73025" marT="18415" marB="18415"/>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dirty="0">
                          <a:effectLst/>
                        </a:rPr>
                        <a:t>Coach</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966923279"/>
                  </a:ext>
                </a:extLst>
              </a:tr>
              <a:tr h="50946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100" dirty="0">
                          <a:solidFill>
                            <a:schemeClr val="tx1"/>
                          </a:solidFill>
                          <a:effectLst/>
                        </a:rPr>
                        <a:t>3:45 – 5:00</a:t>
                      </a:r>
                      <a:endParaRPr lang="en-US"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with Practical Application – Brainstorming &amp; Labs</a:t>
                      </a:r>
                      <a:endParaRPr lang="en-US" sz="1200" kern="1200" dirty="0">
                        <a:solidFill>
                          <a:schemeClr val="dk1"/>
                        </a:solidFill>
                        <a:effectLst/>
                        <a:latin typeface="+mn-lt"/>
                        <a:ea typeface="+mn-ea"/>
                        <a:cs typeface="+mn-cs"/>
                      </a:endParaRPr>
                    </a:p>
                  </a:txBody>
                  <a:tcPr marL="73025" marR="73025" marT="18415" marB="18415">
                    <a:solidFill>
                      <a:srgbClr val="92D050"/>
                    </a:solidFill>
                  </a:tcPr>
                </a:tc>
                <a:tc>
                  <a:txBody>
                    <a:bodyPr/>
                    <a:lstStyle/>
                    <a:p>
                      <a:pPr marL="0" marR="0">
                        <a:lnSpc>
                          <a:spcPct val="107000"/>
                        </a:lnSpc>
                        <a:spcBef>
                          <a:spcPts val="0"/>
                        </a:spcBef>
                        <a:spcAft>
                          <a:spcPts val="0"/>
                        </a:spcAft>
                      </a:pPr>
                      <a:r>
                        <a:rPr lang="en-US" sz="1200" kern="1200" dirty="0">
                          <a:effectLst/>
                        </a:rPr>
                        <a:t>Dan, Coach, Patrick, Others</a:t>
                      </a:r>
                      <a:endParaRPr lang="en-US" sz="1200" kern="1200" dirty="0">
                        <a:solidFill>
                          <a:schemeClr val="dk1"/>
                        </a:solidFill>
                        <a:effectLst/>
                        <a:latin typeface="+mn-lt"/>
                        <a:ea typeface="+mn-ea"/>
                        <a:cs typeface="+mn-cs"/>
                      </a:endParaRPr>
                    </a:p>
                  </a:txBody>
                  <a:tcPr marL="73025" marR="73025" marT="18415" marB="18415"/>
                </a:tc>
                <a:extLst>
                  <a:ext uri="{0D108BD9-81ED-4DB2-BD59-A6C34878D82A}">
                    <a16:rowId xmlns:a16="http://schemas.microsoft.com/office/drawing/2014/main" val="2351582022"/>
                  </a:ext>
                </a:extLst>
              </a:tr>
            </a:tbl>
          </a:graphicData>
        </a:graphic>
      </p:graphicFrame>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08568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Presentations\2018-05-14\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13" name="Content Placeholder 9">
            <a:extLst>
              <a:ext uri="{FF2B5EF4-FFF2-40B4-BE49-F238E27FC236}">
                <a16:creationId xmlns:a16="http://schemas.microsoft.com/office/drawing/2014/main" id="{79162419-215D-48FD-ADB0-28B7F581466C}"/>
              </a:ext>
            </a:extLst>
          </p:cNvPr>
          <p:cNvGraphicFramePr>
            <a:graphicFrameLocks/>
          </p:cNvGraphicFramePr>
          <p:nvPr>
            <p:extLst/>
          </p:nvPr>
        </p:nvGraphicFramePr>
        <p:xfrm>
          <a:off x="5923192" y="2343920"/>
          <a:ext cx="5858175" cy="3363596"/>
        </p:xfrm>
        <a:graphic>
          <a:graphicData uri="http://schemas.openxmlformats.org/drawingml/2006/table">
            <a:tbl>
              <a:tblPr firstRow="1" firstCol="1" bandRow="1">
                <a:tableStyleId>{93296810-A885-4BE3-A3E7-6D5BEEA58F35}</a:tableStyleId>
              </a:tblPr>
              <a:tblGrid>
                <a:gridCol w="1119446">
                  <a:extLst>
                    <a:ext uri="{9D8B030D-6E8A-4147-A177-3AD203B41FA5}">
                      <a16:colId xmlns:a16="http://schemas.microsoft.com/office/drawing/2014/main" val="150431079"/>
                    </a:ext>
                  </a:extLst>
                </a:gridCol>
                <a:gridCol w="3463926">
                  <a:extLst>
                    <a:ext uri="{9D8B030D-6E8A-4147-A177-3AD203B41FA5}">
                      <a16:colId xmlns:a16="http://schemas.microsoft.com/office/drawing/2014/main" val="3945521454"/>
                    </a:ext>
                  </a:extLst>
                </a:gridCol>
                <a:gridCol w="1274803">
                  <a:extLst>
                    <a:ext uri="{9D8B030D-6E8A-4147-A177-3AD203B41FA5}">
                      <a16:colId xmlns:a16="http://schemas.microsoft.com/office/drawing/2014/main" val="3505592105"/>
                    </a:ext>
                  </a:extLst>
                </a:gridCol>
              </a:tblGrid>
              <a:tr h="28053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Time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Topic</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lnSpc>
                          <a:spcPct val="107000"/>
                        </a:lnSpc>
                        <a:spcBef>
                          <a:spcPts val="0"/>
                        </a:spcBef>
                        <a:spcAft>
                          <a:spcPts val="0"/>
                        </a:spcAft>
                      </a:pPr>
                      <a:r>
                        <a:rPr lang="en-US" sz="1200" dirty="0">
                          <a:effectLst/>
                        </a:rPr>
                        <a:t>Speaker</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0221" marR="60221" marT="15186" marB="15186" anchor="ctr">
                    <a:solidFill>
                      <a:srgbClr val="0070C0"/>
                    </a:solidFill>
                  </a:tcPr>
                </a:tc>
                <a:extLst>
                  <a:ext uri="{0D108BD9-81ED-4DB2-BD59-A6C34878D82A}">
                    <a16:rowId xmlns:a16="http://schemas.microsoft.com/office/drawing/2014/main" val="1777369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8:30 – 9:00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Breakfast, registration, setup</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278574935"/>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9:00 – 10:15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Exam Tips and Architecting for your company</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Dan</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4107098080"/>
                  </a:ext>
                </a:extLst>
              </a:tr>
              <a:tr h="22964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10:15 – 10:30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Break &amp; Networking with Microsoft</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3795867663"/>
                  </a:ext>
                </a:extLst>
              </a:tr>
              <a:tr h="2562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10:30 – 12:00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1</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43961611"/>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12:00 – 1:00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lnSpc>
                          <a:spcPct val="107000"/>
                        </a:lnSpc>
                        <a:spcBef>
                          <a:spcPts val="0"/>
                        </a:spcBef>
                        <a:spcAft>
                          <a:spcPts val="0"/>
                        </a:spcAft>
                      </a:pPr>
                      <a:r>
                        <a:rPr lang="en-US" sz="1200" kern="1200" dirty="0">
                          <a:effectLst/>
                        </a:rPr>
                        <a:t>Lunch &amp; Networking &amp; Labs</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2334962994"/>
                  </a:ext>
                </a:extLst>
              </a:tr>
              <a:tr h="27751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1:00 – 2:00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Solutions using Platform Services, Part 2</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Coach</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301065520"/>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2:00 – 3:15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Design for Operations</a:t>
                      </a:r>
                      <a:endParaRPr lang="en-US" sz="1200" kern="1200" dirty="0">
                        <a:solidFill>
                          <a:schemeClr val="dk1"/>
                        </a:solidFill>
                        <a:effectLst/>
                        <a:latin typeface="+mj-lt"/>
                        <a:ea typeface="+mn-ea"/>
                        <a:cs typeface="+mn-cs"/>
                      </a:endParaRPr>
                    </a:p>
                  </a:txBody>
                  <a:tcPr marL="60221" marR="60221" marT="15186" marB="15186"/>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Patrick</a:t>
                      </a: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59264634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3:15 – 3:30</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Break</a:t>
                      </a:r>
                      <a:endParaRPr lang="en-US" sz="1200" kern="1200" dirty="0">
                        <a:solidFill>
                          <a:schemeClr val="dk1"/>
                        </a:solidFill>
                        <a:effectLst/>
                        <a:latin typeface="+mj-lt"/>
                        <a:ea typeface="+mn-ea"/>
                        <a:cs typeface="+mn-cs"/>
                      </a:endParaRPr>
                    </a:p>
                  </a:txBody>
                  <a:tcPr marL="60221" marR="60221" marT="15186" marB="15186">
                    <a:solidFill>
                      <a:srgbClr val="FFC000"/>
                    </a:solidFill>
                  </a:tcPr>
                </a:tc>
                <a:tc hMerge="1">
                  <a:txBody>
                    <a:bodyPr/>
                    <a:lstStyle/>
                    <a:p>
                      <a:endParaRPr lang="en-US"/>
                    </a:p>
                  </a:txBody>
                  <a:tcPr/>
                </a:tc>
                <a:extLst>
                  <a:ext uri="{0D108BD9-81ED-4DB2-BD59-A6C34878D82A}">
                    <a16:rowId xmlns:a16="http://schemas.microsoft.com/office/drawing/2014/main" val="107716177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3:30 – 4:15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2309675962"/>
                  </a:ext>
                </a:extLst>
              </a:tr>
              <a:tr h="27112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defTabSz="914400" rtl="0" eaLnBrk="1" latinLnBrk="0" hangingPunct="1">
                        <a:lnSpc>
                          <a:spcPct val="107000"/>
                        </a:lnSpc>
                        <a:spcBef>
                          <a:spcPts val="0"/>
                        </a:spcBef>
                        <a:spcAft>
                          <a:spcPts val="0"/>
                        </a:spcAft>
                      </a:pPr>
                      <a:r>
                        <a:rPr lang="en-US" sz="1100" kern="1200" dirty="0">
                          <a:effectLst/>
                        </a:rPr>
                        <a:t>4:15 – 4:45</a:t>
                      </a:r>
                      <a:endParaRPr lang="en-US" sz="1100" b="1" kern="1200" dirty="0">
                        <a:solidFill>
                          <a:schemeClr val="lt1"/>
                        </a:solidFill>
                        <a:effectLst/>
                        <a:latin typeface="Calibri" panose="020F0502020204030204" pitchFamily="34" charset="0"/>
                        <a:ea typeface="+mn-ea"/>
                        <a:cs typeface="Calibri" panose="020F0502020204030204" pitchFamily="34" charset="0"/>
                      </a:endParaRPr>
                    </a:p>
                  </a:txBody>
                  <a:tcPr marL="60221" marR="60221" marT="15186" marB="15186">
                    <a:solidFill>
                      <a:srgbClr val="0070C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effectLst/>
                        </a:rPr>
                        <a:t>Making it Real: Architecting Real World Solutions – Whiteboarding</a:t>
                      </a:r>
                      <a:endParaRPr lang="en-US" sz="1200" kern="1200" dirty="0">
                        <a:solidFill>
                          <a:schemeClr val="dk1"/>
                        </a:solidFill>
                        <a:effectLst/>
                        <a:latin typeface="+mj-lt"/>
                        <a:ea typeface="+mn-ea"/>
                        <a:cs typeface="+mn-cs"/>
                      </a:endParaRPr>
                    </a:p>
                  </a:txBody>
                  <a:tcPr marL="60221" marR="60221" marT="15186" marB="15186">
                    <a:solidFill>
                      <a:srgbClr val="92D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nSpc>
                          <a:spcPct val="107000"/>
                        </a:lnSpc>
                        <a:spcBef>
                          <a:spcPts val="0"/>
                        </a:spcBef>
                        <a:spcAft>
                          <a:spcPts val="0"/>
                        </a:spcAft>
                      </a:pPr>
                      <a:r>
                        <a:rPr lang="en-US" sz="1200" kern="1200" dirty="0">
                          <a:solidFill>
                            <a:schemeClr val="dk1"/>
                          </a:solidFill>
                          <a:effectLst/>
                          <a:latin typeface="+mj-lt"/>
                          <a:ea typeface="+mn-ea"/>
                          <a:cs typeface="+mn-cs"/>
                        </a:rPr>
                        <a:t>All</a:t>
                      </a:r>
                    </a:p>
                  </a:txBody>
                  <a:tcPr marL="60221" marR="60221" marT="15186" marB="15186"/>
                </a:tc>
                <a:extLst>
                  <a:ext uri="{0D108BD9-81ED-4DB2-BD59-A6C34878D82A}">
                    <a16:rowId xmlns:a16="http://schemas.microsoft.com/office/drawing/2014/main" val="4216081526"/>
                  </a:ext>
                </a:extLst>
              </a:tr>
              <a:tr h="271121">
                <a:tc>
                  <a:txBody>
                    <a:bodyPr/>
                    <a:lstStyle/>
                    <a:p>
                      <a:pPr marL="0" marR="0" algn="ctr" defTabSz="914400" rtl="0" eaLnBrk="1" latinLnBrk="0" hangingPunct="1">
                        <a:lnSpc>
                          <a:spcPct val="107000"/>
                        </a:lnSpc>
                        <a:spcBef>
                          <a:spcPts val="0"/>
                        </a:spcBef>
                        <a:spcAft>
                          <a:spcPts val="0"/>
                        </a:spcAft>
                      </a:pPr>
                      <a:r>
                        <a:rPr lang="en-US" sz="1200" b="1" kern="1200" dirty="0">
                          <a:solidFill>
                            <a:schemeClr val="lt1"/>
                          </a:solidFill>
                          <a:effectLst/>
                          <a:latin typeface="Calibri" panose="020F0502020204030204" pitchFamily="34" charset="0"/>
                          <a:ea typeface="+mn-ea"/>
                          <a:cs typeface="Calibri" panose="020F0502020204030204" pitchFamily="34" charset="0"/>
                        </a:rPr>
                        <a:t>4:45-5:00</a:t>
                      </a:r>
                    </a:p>
                  </a:txBody>
                  <a:tcPr marL="60221" marR="60221" marT="15186" marB="15186">
                    <a:solidFill>
                      <a:srgbClr val="0070C0"/>
                    </a:solidFill>
                  </a:tcPr>
                </a:tc>
                <a:tc>
                  <a:txBody>
                    <a:bodyPr/>
                    <a:lstStyle/>
                    <a:p>
                      <a:pPr marL="0" marR="0" algn="l" defTabSz="914400" rtl="0" eaLnBrk="1" latinLnBrk="0" hangingPunct="1">
                        <a:lnSpc>
                          <a:spcPct val="107000"/>
                        </a:lnSpc>
                        <a:spcBef>
                          <a:spcPts val="0"/>
                        </a:spcBef>
                        <a:spcAft>
                          <a:spcPts val="0"/>
                        </a:spcAft>
                      </a:pPr>
                      <a:r>
                        <a:rPr lang="en-US" sz="1200" kern="1200" dirty="0">
                          <a:solidFill>
                            <a:schemeClr val="dk1"/>
                          </a:solidFill>
                          <a:effectLst/>
                          <a:latin typeface="Calibri" panose="020F0502020204030204" pitchFamily="34" charset="0"/>
                          <a:ea typeface="+mn-ea"/>
                          <a:cs typeface="Calibri" panose="020F0502020204030204" pitchFamily="34" charset="0"/>
                        </a:rPr>
                        <a:t>Wrap-Up/Closing Next Steps and Homework (Labs)</a:t>
                      </a:r>
                    </a:p>
                  </a:txBody>
                  <a:tcPr marL="60221" marR="60221" marT="15186" marB="15186">
                    <a:solidFill>
                      <a:srgbClr val="D8DEE7"/>
                    </a:solidFill>
                  </a:tcPr>
                </a:tc>
                <a:tc>
                  <a:txBody>
                    <a:bodyPr/>
                    <a:lstStyle/>
                    <a:p>
                      <a:pPr marL="0" marR="0">
                        <a:lnSpc>
                          <a:spcPct val="107000"/>
                        </a:lnSpc>
                        <a:spcBef>
                          <a:spcPts val="0"/>
                        </a:spcBef>
                        <a:spcAft>
                          <a:spcPts val="0"/>
                        </a:spcAft>
                      </a:pPr>
                      <a:endParaRPr lang="en-US" sz="1200" kern="1200" dirty="0">
                        <a:solidFill>
                          <a:schemeClr val="dk1"/>
                        </a:solidFill>
                        <a:effectLst/>
                        <a:latin typeface="+mj-lt"/>
                        <a:ea typeface="+mn-ea"/>
                        <a:cs typeface="+mn-cs"/>
                      </a:endParaRPr>
                    </a:p>
                  </a:txBody>
                  <a:tcPr marL="60221" marR="60221" marT="15186" marB="15186"/>
                </a:tc>
                <a:extLst>
                  <a:ext uri="{0D108BD9-81ED-4DB2-BD59-A6C34878D82A}">
                    <a16:rowId xmlns:a16="http://schemas.microsoft.com/office/drawing/2014/main" val="1149476677"/>
                  </a:ext>
                </a:extLst>
              </a:tr>
            </a:tbl>
          </a:graphicData>
        </a:graphic>
      </p:graphicFrame>
      <p:sp>
        <p:nvSpPr>
          <p:cNvPr id="4" name="Rectangle 3">
            <a:extLst>
              <a:ext uri="{FF2B5EF4-FFF2-40B4-BE49-F238E27FC236}">
                <a16:creationId xmlns:a16="http://schemas.microsoft.com/office/drawing/2014/main" id="{466DB7E9-4989-4BA8-AC4F-EBA688DE4992}"/>
              </a:ext>
            </a:extLst>
          </p:cNvPr>
          <p:cNvSpPr/>
          <p:nvPr/>
        </p:nvSpPr>
        <p:spPr>
          <a:xfrm>
            <a:off x="9047748" y="1452312"/>
            <a:ext cx="3021563" cy="338554"/>
          </a:xfrm>
          <a:prstGeom prst="rect">
            <a:avLst/>
          </a:prstGeom>
        </p:spPr>
        <p:txBody>
          <a:bodyPr wrap="square">
            <a:spAutoFit/>
          </a:bodyPr>
          <a:lstStyle/>
          <a:p>
            <a:r>
              <a:rPr lang="en-US" sz="800" dirty="0"/>
              <a:t>Microsoft Office - 5 Wayside Rd, Burlington, MA</a:t>
            </a:r>
          </a:p>
          <a:p>
            <a:r>
              <a:rPr lang="en-US" sz="800" dirty="0"/>
              <a:t>1st Floor – Washington/Jefferson</a:t>
            </a:r>
          </a:p>
        </p:txBody>
      </p:sp>
    </p:spTree>
    <p:extLst>
      <p:ext uri="{BB962C8B-B14F-4D97-AF65-F5344CB8AC3E}">
        <p14:creationId xmlns:p14="http://schemas.microsoft.com/office/powerpoint/2010/main" val="999219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p:txBody>
          <a:bodyPr/>
          <a:lstStyle/>
          <a:p>
            <a:r>
              <a:rPr lang="en-US" sz="4000" dirty="0"/>
              <a:t>Program Roadmap</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p:txBody>
          <a:bodyPr/>
          <a:lstStyle/>
          <a:p>
            <a:r>
              <a:rPr lang="en-US" dirty="0"/>
              <a:t>So Far…</a:t>
            </a:r>
          </a:p>
        </p:txBody>
      </p:sp>
      <p:sp>
        <p:nvSpPr>
          <p:cNvPr id="6" name="Content Placeholder 5">
            <a:extLst>
              <a:ext uri="{FF2B5EF4-FFF2-40B4-BE49-F238E27FC236}">
                <a16:creationId xmlns:a16="http://schemas.microsoft.com/office/drawing/2014/main" id="{12DF21E5-1F68-4522-9624-1AEA122B76E2}"/>
              </a:ext>
            </a:extLst>
          </p:cNvPr>
          <p:cNvSpPr>
            <a:spLocks noGrp="1"/>
          </p:cNvSpPr>
          <p:nvPr>
            <p:ph sz="half" idx="2"/>
          </p:nvPr>
        </p:nvSpPr>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pPr lvl="1"/>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3"/>
          </p:nvPr>
        </p:nvSpPr>
        <p:spPr/>
        <p:txBody>
          <a:bodyPr/>
          <a:lstStyle/>
          <a:p>
            <a:r>
              <a:rPr lang="en-US" dirty="0"/>
              <a:t>Next Fiscal Year Starting July 2018</a:t>
            </a:r>
          </a:p>
        </p:txBody>
      </p:sp>
      <p:sp>
        <p:nvSpPr>
          <p:cNvPr id="8" name="Content Placeholder 7">
            <a:extLst>
              <a:ext uri="{FF2B5EF4-FFF2-40B4-BE49-F238E27FC236}">
                <a16:creationId xmlns:a16="http://schemas.microsoft.com/office/drawing/2014/main" id="{C402B894-A126-43CD-9C54-B09885D50664}"/>
              </a:ext>
            </a:extLst>
          </p:cNvPr>
          <p:cNvSpPr>
            <a:spLocks noGrp="1"/>
          </p:cNvSpPr>
          <p:nvPr>
            <p:ph sz="quarter" idx="4"/>
          </p:nvPr>
        </p:nvSpPr>
        <p:spPr/>
        <p:txBody>
          <a:bodyPr/>
          <a:lstStyle/>
          <a:p>
            <a:r>
              <a:rPr lang="en-US" dirty="0"/>
              <a:t>Certification Training</a:t>
            </a:r>
          </a:p>
          <a:p>
            <a:pPr lvl="1"/>
            <a:r>
              <a:rPr lang="en-US" dirty="0"/>
              <a:t>70-458 DevOps on Azure</a:t>
            </a:r>
          </a:p>
          <a:p>
            <a:pPr lvl="1"/>
            <a:r>
              <a:rPr lang="en-US" dirty="0"/>
              <a:t>70-532 Developing Azure Solutions</a:t>
            </a:r>
          </a:p>
          <a:p>
            <a:r>
              <a:rPr lang="en-US" dirty="0"/>
              <a:t>Create Deep Learning path for all technologies</a:t>
            </a:r>
          </a:p>
        </p:txBody>
      </p:sp>
      <p:sp>
        <p:nvSpPr>
          <p:cNvPr id="9" name="Text Placeholder 8">
            <a:extLst>
              <a:ext uri="{FF2B5EF4-FFF2-40B4-BE49-F238E27FC236}">
                <a16:creationId xmlns:a16="http://schemas.microsoft.com/office/drawing/2014/main" id="{D192705C-8289-4D13-8782-8DDF87E325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1762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Agenda and Logistics</a:t>
            </a:r>
            <a:br>
              <a:rPr lang="en-US" dirty="0"/>
            </a:br>
            <a:r>
              <a:rPr lang="en-US" dirty="0"/>
              <a:t>70-535 Architecting Azure Solutions</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1126721" y="718935"/>
            <a:ext cx="5478808" cy="12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6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600" b="0" dirty="0">
                <a:latin typeface="Calibri Light" panose="020F0302020204030204" pitchFamily="34" charset="0"/>
                <a:ea typeface="Times New Roman" panose="02020603050405020304" pitchFamily="18" charset="0"/>
                <a:cs typeface="Calibri Light" panose="020F0302020204030204" pitchFamily="34" charset="0"/>
              </a:rPr>
              <a:t>:   1st Floor – Washington/Jefferson</a:t>
            </a:r>
            <a:endParaRPr lang="en-US" altLang="en-US" sz="500" b="0" dirty="0"/>
          </a:p>
          <a:p>
            <a:pPr eaLnBrk="0" hangingPunct="0"/>
            <a:r>
              <a:rPr lang="en-US" altLang="en-US" sz="16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600" dirty="0">
                <a:latin typeface="Calibri Light" panose="020F0302020204030204" pitchFamily="34" charset="0"/>
                <a:cs typeface="Calibri Light" panose="020F0302020204030204" pitchFamily="34" charset="0"/>
              </a:rPr>
              <a:t>Content:</a:t>
            </a:r>
            <a:r>
              <a:rPr lang="en-US" altLang="en-US" sz="1600" b="0" dirty="0">
                <a:latin typeface="Calibri Light" panose="020F0302020204030204" pitchFamily="34" charset="0"/>
                <a:cs typeface="Calibri Light" panose="020F0302020204030204" pitchFamily="34" charset="0"/>
              </a:rPr>
              <a:t> </a:t>
            </a:r>
            <a:r>
              <a:rPr lang="en-US" altLang="en-US" sz="16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Presentations\2018-05-22-Irving\   </a:t>
            </a:r>
            <a:r>
              <a:rPr lang="en-US" altLang="en-US" sz="16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6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6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D9DDC48-6854-4D90-BE64-52480D1A0E90}"/>
              </a:ext>
            </a:extLst>
          </p:cNvPr>
          <p:cNvSpPr/>
          <p:nvPr/>
        </p:nvSpPr>
        <p:spPr>
          <a:xfrm>
            <a:off x="8028432" y="1142091"/>
            <a:ext cx="3929107" cy="307777"/>
          </a:xfrm>
          <a:prstGeom prst="rect">
            <a:avLst/>
          </a:prstGeom>
        </p:spPr>
        <p:txBody>
          <a:bodyPr wrap="square">
            <a:spAutoFit/>
          </a:bodyPr>
          <a:lstStyle/>
          <a:p>
            <a:pPr algn="r"/>
            <a:r>
              <a:rPr lang="en-US" altLang="en-US" sz="1400" dirty="0">
                <a:latin typeface="Calibri Light" panose="020F0302020204030204" pitchFamily="34" charset="0"/>
                <a:ea typeface="Calibri" panose="020F0502020204030204" pitchFamily="34" charset="0"/>
                <a:cs typeface="Calibri Light" panose="020F0302020204030204" pitchFamily="34" charset="0"/>
              </a:rPr>
              <a:t>Program Home:</a:t>
            </a:r>
            <a:r>
              <a:rPr lang="en-US" altLang="en-US" sz="1400" b="0" dirty="0">
                <a:latin typeface="Calibri Light" panose="020F0302020204030204" pitchFamily="34" charset="0"/>
                <a:ea typeface="Calibri" panose="020F0502020204030204" pitchFamily="34" charset="0"/>
                <a:cs typeface="Calibri Light" panose="020F0302020204030204" pitchFamily="34" charset="0"/>
              </a:rPr>
              <a:t>  </a:t>
            </a:r>
            <a:r>
              <a:rPr lang="en-US" altLang="en-US" sz="1400" b="0" dirty="0">
                <a:latin typeface="Calibri Light" panose="020F0302020204030204" pitchFamily="34" charset="0"/>
                <a:ea typeface="Calibri" panose="020F0502020204030204" pitchFamily="34" charset="0"/>
                <a:cs typeface="Calibri Light" panose="020F0302020204030204" pitchFamily="34" charset="0"/>
                <a:hlinkClick r:id="rId4"/>
              </a:rPr>
              <a:t>https://aka.ms/certup</a:t>
            </a:r>
            <a:endParaRPr lang="en-US" sz="1400" dirty="0"/>
          </a:p>
        </p:txBody>
      </p:sp>
      <p:graphicFrame>
        <p:nvGraphicFramePr>
          <p:cNvPr id="3" name="Table 2">
            <a:extLst>
              <a:ext uri="{FF2B5EF4-FFF2-40B4-BE49-F238E27FC236}">
                <a16:creationId xmlns:a16="http://schemas.microsoft.com/office/drawing/2014/main" id="{11F202A2-D899-4F8D-B186-13F0EB78DCBD}"/>
              </a:ext>
            </a:extLst>
          </p:cNvPr>
          <p:cNvGraphicFramePr>
            <a:graphicFrameLocks noGrp="1"/>
          </p:cNvGraphicFramePr>
          <p:nvPr>
            <p:extLst>
              <p:ext uri="{D42A27DB-BD31-4B8C-83A1-F6EECF244321}">
                <p14:modId xmlns:p14="http://schemas.microsoft.com/office/powerpoint/2010/main" val="2945906512"/>
              </p:ext>
            </p:extLst>
          </p:nvPr>
        </p:nvGraphicFramePr>
        <p:xfrm>
          <a:off x="187571" y="2343920"/>
          <a:ext cx="5328650" cy="3977695"/>
        </p:xfrm>
        <a:graphic>
          <a:graphicData uri="http://schemas.openxmlformats.org/drawingml/2006/table">
            <a:tbl>
              <a:tblPr firstRow="1" firstCol="1" bandRow="1"/>
              <a:tblGrid>
                <a:gridCol w="1135614">
                  <a:extLst>
                    <a:ext uri="{9D8B030D-6E8A-4147-A177-3AD203B41FA5}">
                      <a16:colId xmlns:a16="http://schemas.microsoft.com/office/drawing/2014/main" val="2211767656"/>
                    </a:ext>
                  </a:extLst>
                </a:gridCol>
                <a:gridCol w="2368289">
                  <a:extLst>
                    <a:ext uri="{9D8B030D-6E8A-4147-A177-3AD203B41FA5}">
                      <a16:colId xmlns:a16="http://schemas.microsoft.com/office/drawing/2014/main" val="3346036276"/>
                    </a:ext>
                  </a:extLst>
                </a:gridCol>
                <a:gridCol w="1824747">
                  <a:extLst>
                    <a:ext uri="{9D8B030D-6E8A-4147-A177-3AD203B41FA5}">
                      <a16:colId xmlns:a16="http://schemas.microsoft.com/office/drawing/2014/main" val="3047052193"/>
                    </a:ext>
                  </a:extLst>
                </a:gridCol>
              </a:tblGrid>
              <a:tr h="229856">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4060580482"/>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681682180"/>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791936154"/>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284646812"/>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36512825"/>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0465261"/>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463184408"/>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217593707"/>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023305430"/>
                  </a:ext>
                </a:extLst>
              </a:tr>
              <a:tr h="244966">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31671811"/>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623935944"/>
                  </a:ext>
                </a:extLst>
              </a:tr>
              <a:tr h="24038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07317240"/>
                  </a:ext>
                </a:extLst>
              </a:tr>
              <a:tr h="250117">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819882327"/>
                  </a:ext>
                </a:extLst>
              </a:tr>
              <a:tr h="45902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403702492"/>
                  </a:ext>
                </a:extLst>
              </a:tr>
            </a:tbl>
          </a:graphicData>
        </a:graphic>
      </p:graphicFrame>
      <p:graphicFrame>
        <p:nvGraphicFramePr>
          <p:cNvPr id="10" name="Table 9">
            <a:extLst>
              <a:ext uri="{FF2B5EF4-FFF2-40B4-BE49-F238E27FC236}">
                <a16:creationId xmlns:a16="http://schemas.microsoft.com/office/drawing/2014/main" id="{2544C22C-4455-4FC9-BD14-C5ED91F22357}"/>
              </a:ext>
            </a:extLst>
          </p:cNvPr>
          <p:cNvGraphicFramePr>
            <a:graphicFrameLocks noGrp="1"/>
          </p:cNvGraphicFramePr>
          <p:nvPr>
            <p:extLst>
              <p:ext uri="{D42A27DB-BD31-4B8C-83A1-F6EECF244321}">
                <p14:modId xmlns:p14="http://schemas.microsoft.com/office/powerpoint/2010/main" val="184678635"/>
              </p:ext>
            </p:extLst>
          </p:nvPr>
        </p:nvGraphicFramePr>
        <p:xfrm>
          <a:off x="5676902" y="2458012"/>
          <a:ext cx="5734810" cy="3360930"/>
        </p:xfrm>
        <a:graphic>
          <a:graphicData uri="http://schemas.openxmlformats.org/drawingml/2006/table">
            <a:tbl>
              <a:tblPr firstRow="1" firstCol="1" bandRow="1"/>
              <a:tblGrid>
                <a:gridCol w="1285111">
                  <a:extLst>
                    <a:ext uri="{9D8B030D-6E8A-4147-A177-3AD203B41FA5}">
                      <a16:colId xmlns:a16="http://schemas.microsoft.com/office/drawing/2014/main" val="3705530406"/>
                    </a:ext>
                  </a:extLst>
                </a:gridCol>
                <a:gridCol w="2923629">
                  <a:extLst>
                    <a:ext uri="{9D8B030D-6E8A-4147-A177-3AD203B41FA5}">
                      <a16:colId xmlns:a16="http://schemas.microsoft.com/office/drawing/2014/main" val="3083382330"/>
                    </a:ext>
                  </a:extLst>
                </a:gridCol>
                <a:gridCol w="1526070">
                  <a:extLst>
                    <a:ext uri="{9D8B030D-6E8A-4147-A177-3AD203B41FA5}">
                      <a16:colId xmlns:a16="http://schemas.microsoft.com/office/drawing/2014/main" val="2473526852"/>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313307547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1939094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346206891"/>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35316853"/>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2760872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241066353"/>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9373072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585796152"/>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08281905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286512117"/>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860429179"/>
                  </a:ext>
                </a:extLst>
              </a:tr>
            </a:tbl>
          </a:graphicData>
        </a:graphic>
      </p:graphicFrame>
    </p:spTree>
    <p:extLst>
      <p:ext uri="{BB962C8B-B14F-4D97-AF65-F5344CB8AC3E}">
        <p14:creationId xmlns:p14="http://schemas.microsoft.com/office/powerpoint/2010/main" val="1087970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E01-41A1-40BF-9E87-744EEBF9845D}"/>
              </a:ext>
            </a:extLst>
          </p:cNvPr>
          <p:cNvSpPr>
            <a:spLocks noGrp="1"/>
          </p:cNvSpPr>
          <p:nvPr>
            <p:ph type="title"/>
          </p:nvPr>
        </p:nvSpPr>
        <p:spPr/>
        <p:txBody>
          <a:bodyPr/>
          <a:lstStyle/>
          <a:p>
            <a:r>
              <a:rPr lang="en-US" dirty="0"/>
              <a:t>Parking Lot  Speaker Panel</a:t>
            </a:r>
          </a:p>
        </p:txBody>
      </p:sp>
      <p:sp>
        <p:nvSpPr>
          <p:cNvPr id="4" name="Content Placeholder 3">
            <a:extLst>
              <a:ext uri="{FF2B5EF4-FFF2-40B4-BE49-F238E27FC236}">
                <a16:creationId xmlns:a16="http://schemas.microsoft.com/office/drawing/2014/main" id="{C6F827A9-8281-4C20-986B-48C8E91A87F1}"/>
              </a:ext>
            </a:extLst>
          </p:cNvPr>
          <p:cNvSpPr>
            <a:spLocks noGrp="1"/>
          </p:cNvSpPr>
          <p:nvPr>
            <p:ph idx="1"/>
          </p:nvPr>
        </p:nvSpPr>
        <p:spPr/>
        <p:txBody>
          <a:bodyPr/>
          <a:lstStyle/>
          <a:p>
            <a:r>
              <a:rPr lang="en-US" sz="2400" dirty="0"/>
              <a:t>User Experience Latency</a:t>
            </a:r>
          </a:p>
          <a:p>
            <a:r>
              <a:rPr lang="en-US" sz="2400" dirty="0"/>
              <a:t>Ingress and egress (latency and cost)</a:t>
            </a:r>
          </a:p>
          <a:p>
            <a:r>
              <a:rPr lang="en-US" sz="2400" dirty="0"/>
              <a:t>Hybrid Workloads</a:t>
            </a:r>
          </a:p>
          <a:p>
            <a:r>
              <a:rPr lang="en-US" sz="2400" dirty="0"/>
              <a:t>Automated Testing</a:t>
            </a:r>
          </a:p>
          <a:p>
            <a:r>
              <a:rPr lang="en-US" sz="2400" dirty="0"/>
              <a:t>Containers</a:t>
            </a:r>
          </a:p>
          <a:p>
            <a:r>
              <a:rPr lang="en-US" sz="2400" dirty="0"/>
              <a:t>Securing IaaS</a:t>
            </a:r>
          </a:p>
          <a:p>
            <a:r>
              <a:rPr lang="en-US" sz="2400" dirty="0"/>
              <a:t>Network Routing and Traffic Manager</a:t>
            </a:r>
          </a:p>
          <a:p>
            <a:r>
              <a:rPr lang="en-US" sz="2400" dirty="0"/>
              <a:t>SaaS Costs and Elastic Limits</a:t>
            </a:r>
          </a:p>
          <a:p>
            <a:r>
              <a:rPr lang="en-US" sz="2400" dirty="0"/>
              <a:t>Service Limits and Quota’s</a:t>
            </a:r>
          </a:p>
          <a:p>
            <a:r>
              <a:rPr lang="en-US" sz="2400" dirty="0"/>
              <a:t>Azure Batch?  More info needed</a:t>
            </a:r>
          </a:p>
          <a:p>
            <a:r>
              <a:rPr lang="en-US" sz="2400" dirty="0"/>
              <a:t>Moving real workloads to Azure (IIS, ASP, Java, Database)</a:t>
            </a:r>
          </a:p>
          <a:p>
            <a:r>
              <a:rPr lang="en-US" sz="2400" dirty="0"/>
              <a:t>Web App: turn off anonymous access at root </a:t>
            </a:r>
            <a:r>
              <a:rPr lang="en-US" sz="2400" dirty="0" err="1"/>
              <a:t>url</a:t>
            </a:r>
            <a:r>
              <a:rPr lang="en-US" sz="2400" dirty="0"/>
              <a:t> but allow at virtual app level</a:t>
            </a:r>
          </a:p>
        </p:txBody>
      </p:sp>
      <p:sp>
        <p:nvSpPr>
          <p:cNvPr id="5" name="Text Placeholder 4">
            <a:extLst>
              <a:ext uri="{FF2B5EF4-FFF2-40B4-BE49-F238E27FC236}">
                <a16:creationId xmlns:a16="http://schemas.microsoft.com/office/drawing/2014/main" id="{843B0A2D-3726-46C3-A05B-40E45EAB9FB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28046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BD32A4-95DA-4FE1-8B06-B63E6088522A}"/>
              </a:ext>
            </a:extLst>
          </p:cNvPr>
          <p:cNvSpPr>
            <a:spLocks noGrp="1"/>
          </p:cNvSpPr>
          <p:nvPr>
            <p:ph type="title"/>
          </p:nvPr>
        </p:nvSpPr>
        <p:spPr/>
        <p:txBody>
          <a:bodyPr/>
          <a:lstStyle/>
          <a:p>
            <a:pPr algn="r"/>
            <a:r>
              <a:rPr lang="en-US" dirty="0"/>
              <a:t>AWS to Azure Services</a:t>
            </a:r>
            <a:br>
              <a:rPr lang="en-US" dirty="0"/>
            </a:br>
            <a:r>
              <a:rPr lang="en-US" dirty="0"/>
              <a:t>Comparison</a:t>
            </a:r>
          </a:p>
        </p:txBody>
      </p:sp>
      <p:sp>
        <p:nvSpPr>
          <p:cNvPr id="9" name="Text Placeholder 8">
            <a:extLst>
              <a:ext uri="{FF2B5EF4-FFF2-40B4-BE49-F238E27FC236}">
                <a16:creationId xmlns:a16="http://schemas.microsoft.com/office/drawing/2014/main" id="{A7634EF3-7ADA-4234-96AA-6EBA3628D0D4}"/>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BB1EB584-B979-4F9F-B690-5A929DF53DA3}"/>
              </a:ext>
            </a:extLst>
          </p:cNvPr>
          <p:cNvPicPr>
            <a:picLocks noChangeAspect="1"/>
          </p:cNvPicPr>
          <p:nvPr/>
        </p:nvPicPr>
        <p:blipFill>
          <a:blip r:embed="rId2"/>
          <a:stretch>
            <a:fillRect/>
          </a:stretch>
        </p:blipFill>
        <p:spPr>
          <a:xfrm>
            <a:off x="0" y="-4"/>
            <a:ext cx="6757714" cy="6858000"/>
          </a:xfrm>
          <a:prstGeom prst="rect">
            <a:avLst/>
          </a:prstGeom>
        </p:spPr>
      </p:pic>
      <p:sp>
        <p:nvSpPr>
          <p:cNvPr id="12" name="Rectangle 11">
            <a:extLst>
              <a:ext uri="{FF2B5EF4-FFF2-40B4-BE49-F238E27FC236}">
                <a16:creationId xmlns:a16="http://schemas.microsoft.com/office/drawing/2014/main" id="{5556F221-060B-465A-9510-1842BA585AC5}"/>
              </a:ext>
            </a:extLst>
          </p:cNvPr>
          <p:cNvSpPr/>
          <p:nvPr/>
        </p:nvSpPr>
        <p:spPr>
          <a:xfrm>
            <a:off x="7045036" y="5589277"/>
            <a:ext cx="5146964" cy="430887"/>
          </a:xfrm>
          <a:prstGeom prst="rect">
            <a:avLst/>
          </a:prstGeom>
        </p:spPr>
        <p:txBody>
          <a:bodyPr wrap="square">
            <a:spAutoFit/>
          </a:bodyPr>
          <a:lstStyle/>
          <a:p>
            <a:r>
              <a:rPr lang="en-US" sz="1100" dirty="0"/>
              <a:t>https://docs.microsoft.com/en-us/azure/architecture/aws-professional/services</a:t>
            </a:r>
          </a:p>
        </p:txBody>
      </p:sp>
      <p:pic>
        <p:nvPicPr>
          <p:cNvPr id="14" name="Picture 13">
            <a:extLst>
              <a:ext uri="{FF2B5EF4-FFF2-40B4-BE49-F238E27FC236}">
                <a16:creationId xmlns:a16="http://schemas.microsoft.com/office/drawing/2014/main" id="{6EF5C1BC-A58F-4456-8BD7-257A2FC6926B}"/>
              </a:ext>
            </a:extLst>
          </p:cNvPr>
          <p:cNvPicPr>
            <a:picLocks noChangeAspect="1"/>
          </p:cNvPicPr>
          <p:nvPr/>
        </p:nvPicPr>
        <p:blipFill>
          <a:blip r:embed="rId3"/>
          <a:stretch>
            <a:fillRect/>
          </a:stretch>
        </p:blipFill>
        <p:spPr>
          <a:xfrm>
            <a:off x="8153937" y="1463354"/>
            <a:ext cx="3803602" cy="3931285"/>
          </a:xfrm>
          <a:prstGeom prst="rect">
            <a:avLst/>
          </a:prstGeom>
        </p:spPr>
      </p:pic>
    </p:spTree>
    <p:extLst>
      <p:ext uri="{BB962C8B-B14F-4D97-AF65-F5344CB8AC3E}">
        <p14:creationId xmlns:p14="http://schemas.microsoft.com/office/powerpoint/2010/main" val="3154674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ADC221-A4FA-4258-96B7-E7E7289ACA80}"/>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42596814-1D0A-461B-BE5A-0AA0046B51B1}"/>
              </a:ext>
            </a:extLst>
          </p:cNvPr>
          <p:cNvSpPr>
            <a:spLocks noGrp="1"/>
          </p:cNvSpPr>
          <p:nvPr>
            <p:ph type="title"/>
          </p:nvPr>
        </p:nvSpPr>
        <p:spPr/>
        <p:txBody>
          <a:bodyPr/>
          <a:lstStyle/>
          <a:p>
            <a:r>
              <a:rPr lang="en-US" dirty="0"/>
              <a:t>Azure Capacity Planning</a:t>
            </a:r>
          </a:p>
        </p:txBody>
      </p:sp>
    </p:spTree>
    <p:extLst>
      <p:ext uri="{BB962C8B-B14F-4D97-AF65-F5344CB8AC3E}">
        <p14:creationId xmlns:p14="http://schemas.microsoft.com/office/powerpoint/2010/main" val="159373317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3734309"/>
            <a:ext cx="7858741" cy="31232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marL="285750" indent="-285750" fontAlgn="base">
              <a:buFont typeface="Arial" panose="020B0604020202020204" pitchFamily="34" charset="0"/>
              <a:buChar char="•"/>
            </a:pPr>
            <a:r>
              <a:rPr lang="en-US" sz="1600" dirty="0">
                <a:solidFill>
                  <a:srgbClr val="343E47"/>
                </a:solidFill>
              </a:rPr>
              <a:t>Limits help keep you cloud spending predictable by not allowing you to spin up the resources that could generate a huge monthly bill without you doing it on purpose. This save you and Microsoft money since they’d likely need to refund lots of cloud spending if all customers were allowed to go unchecked.</a:t>
            </a:r>
          </a:p>
          <a:p>
            <a:pPr fontAlgn="base"/>
            <a:endParaRPr lang="en-US" sz="1600" dirty="0">
              <a:solidFill>
                <a:srgbClr val="343E47"/>
              </a:solidFill>
            </a:endParaRPr>
          </a:p>
          <a:p>
            <a:pPr marL="285750" indent="-285750" fontAlgn="base">
              <a:buFont typeface="Arial" panose="020B0604020202020204" pitchFamily="34" charset="0"/>
              <a:buChar char="•"/>
            </a:pPr>
            <a:r>
              <a:rPr lang="en-US" sz="1600" dirty="0">
                <a:solidFill>
                  <a:srgbClr val="343E47"/>
                </a:solidFill>
              </a:rPr>
              <a:t>Limits help Microsoft throttle the growth of cloud usage; both within individual Azure Regions, as well as Globally across all their datacenter and regions. This allows Microsoft to ensure that individual customers aren’t able to overload any particular Azure Region or data center unexpectedly.</a:t>
            </a:r>
            <a:endParaRPr lang="en-US" sz="1600" b="0" i="0" dirty="0">
              <a:solidFill>
                <a:srgbClr val="343E47"/>
              </a:solidFill>
              <a:effectLst/>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601210"/>
            <a:ext cx="7858741" cy="25224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rgbClr val="505050"/>
              </a:solidFill>
              <a:latin typeface="Segoe UI"/>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solidFill>
                  <a:srgbClr val="505050"/>
                </a:solidFill>
                <a:latin typeface="Segoe UI Light"/>
              </a:rPr>
              <a:t>“But I Thought Azure had Infinite Capacity?”</a:t>
            </a:r>
          </a:p>
        </p:txBody>
      </p:sp>
      <p:sp>
        <p:nvSpPr>
          <p:cNvPr id="23" name="TextBox 22"/>
          <p:cNvSpPr txBox="1"/>
          <p:nvPr/>
        </p:nvSpPr>
        <p:spPr>
          <a:xfrm>
            <a:off x="1" y="6585960"/>
            <a:ext cx="1309795" cy="271554"/>
          </a:xfrm>
          <a:prstGeom prst="rect">
            <a:avLst/>
          </a:prstGeom>
          <a:noFill/>
        </p:spPr>
        <p:txBody>
          <a:bodyPr wrap="square" rtlCol="0" anchor="t">
            <a:spAutoFit/>
          </a:bodyPr>
          <a:lstStyle/>
          <a:p>
            <a:pPr defTabSz="914403"/>
            <a:r>
              <a:rPr lang="en-US" sz="1176" dirty="0">
                <a:solidFill>
                  <a:srgbClr val="FFFFFF"/>
                </a:solidFill>
                <a:latin typeface="Segoe UI"/>
                <a:cs typeface="Segoe UI"/>
              </a:rPr>
              <a:t>January </a:t>
            </a:r>
            <a:r>
              <a:rPr lang="en-US" sz="1176" dirty="0">
                <a:solidFill>
                  <a:srgbClr val="FFFFFF"/>
                </a:solidFill>
                <a:latin typeface="Segoe UI"/>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Be an Architect</a:t>
            </a:r>
            <a:br>
              <a:rPr lang="en-US" sz="1765" b="1" dirty="0">
                <a:solidFill>
                  <a:srgbClr val="FFFFFF"/>
                </a:solidFill>
                <a:latin typeface="Segoe UI"/>
              </a:rPr>
            </a:br>
            <a:r>
              <a:rPr lang="en-US" sz="980" dirty="0">
                <a:solidFill>
                  <a:srgbClr val="FFFFFF"/>
                </a:solidFill>
                <a:latin typeface="Segoe UI"/>
              </a:rPr>
              <a:t>535 Exam</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3"/>
              <a:endParaRPr lang="en-US" sz="1765">
                <a:solidFill>
                  <a:srgbClr val="FFFFFF"/>
                </a:solidFill>
                <a:latin typeface="Segoe UI"/>
              </a:endParaRPr>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42319" y="100090"/>
            <a:ext cx="7849681" cy="3060118"/>
          </a:xfrm>
          <a:prstGeom prst="rect">
            <a:avLst/>
          </a:prstGeom>
          <a:noFill/>
        </p:spPr>
        <p:txBody>
          <a:bodyPr wrap="square" numCol="1" rtlCol="0">
            <a:noAutofit/>
          </a:bodyPr>
          <a:lstStyle/>
          <a:p>
            <a:pPr marL="168072" indent="-168072" defTabSz="914403">
              <a:lnSpc>
                <a:spcPct val="150000"/>
              </a:lnSpc>
              <a:spcBef>
                <a:spcPts val="196"/>
              </a:spcBef>
              <a:buFont typeface="Arial" panose="020B0604020202020204" pitchFamily="34" charset="0"/>
              <a:buChar char="•"/>
            </a:pPr>
            <a:r>
              <a:rPr lang="en-US" dirty="0">
                <a:solidFill>
                  <a:srgbClr val="505050"/>
                </a:solidFill>
              </a:rPr>
              <a:t>Azure </a:t>
            </a:r>
            <a:r>
              <a:rPr lang="en-US" b="1" dirty="0">
                <a:solidFill>
                  <a:srgbClr val="505050"/>
                </a:solidFill>
              </a:rPr>
              <a:t>DOES </a:t>
            </a:r>
            <a:r>
              <a:rPr lang="en-US" dirty="0">
                <a:solidFill>
                  <a:srgbClr val="505050"/>
                </a:solidFill>
              </a:rPr>
              <a:t>have limits!! Per Azure Sub and even per Azure Region</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Know the Service-specific quota limits - </a:t>
            </a:r>
            <a:r>
              <a:rPr lang="en-US" dirty="0">
                <a:solidFill>
                  <a:srgbClr val="505050"/>
                </a:solidFill>
                <a:hlinkClick r:id="rId8"/>
              </a:rPr>
              <a:t>Limits</a:t>
            </a:r>
            <a:endParaRPr lang="en-US" dirty="0">
              <a:solidFill>
                <a:srgbClr val="505050"/>
              </a:solidFill>
            </a:endParaRPr>
          </a:p>
          <a:p>
            <a:pPr marL="168072" indent="-168072" defTabSz="914403">
              <a:lnSpc>
                <a:spcPct val="150000"/>
              </a:lnSpc>
              <a:spcBef>
                <a:spcPts val="196"/>
              </a:spcBef>
              <a:buFont typeface="Arial" panose="020B0604020202020204" pitchFamily="34" charset="0"/>
              <a:buChar char="•"/>
            </a:pPr>
            <a:r>
              <a:rPr lang="en-US" dirty="0"/>
              <a:t>Some limits are a hard maximum, while others are a soft limit that can be increases upon request.</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Involve your Microsoft Architects in planning…. EARLY!!!</a:t>
            </a:r>
          </a:p>
          <a:p>
            <a:pPr marL="168072" indent="-168072" defTabSz="914403">
              <a:lnSpc>
                <a:spcPct val="150000"/>
              </a:lnSpc>
              <a:spcBef>
                <a:spcPts val="196"/>
              </a:spcBef>
              <a:buFont typeface="Arial" panose="020B0604020202020204" pitchFamily="34" charset="0"/>
              <a:buChar char="•"/>
            </a:pPr>
            <a:r>
              <a:rPr lang="en-US" dirty="0">
                <a:solidFill>
                  <a:srgbClr val="505050"/>
                </a:solidFill>
              </a:rPr>
              <a:t>You can increase quota! </a:t>
            </a:r>
          </a:p>
          <a:p>
            <a:pPr marL="168072" indent="-168072" defTabSz="914403">
              <a:lnSpc>
                <a:spcPct val="150000"/>
              </a:lnSpc>
              <a:spcBef>
                <a:spcPts val="196"/>
              </a:spcBef>
              <a:buFont typeface="Arial" panose="020B0604020202020204" pitchFamily="34" charset="0"/>
              <a:buChar char="•"/>
            </a:pPr>
            <a:endParaRPr lang="en-US" sz="3529" dirty="0">
              <a:solidFill>
                <a:srgbClr val="505050"/>
              </a:solidFill>
              <a:latin typeface="Segoe UI"/>
            </a:endParaRPr>
          </a:p>
        </p:txBody>
      </p:sp>
      <p:sp>
        <p:nvSpPr>
          <p:cNvPr id="88" name="Rectangle 87">
            <a:extLst>
              <a:ext uri="{FF2B5EF4-FFF2-40B4-BE49-F238E27FC236}">
                <a16:creationId xmlns:a16="http://schemas.microsoft.com/office/drawing/2014/main" id="{F42A3699-3F8E-4C5B-9C75-81DEEE6E1946}"/>
              </a:ext>
            </a:extLst>
          </p:cNvPr>
          <p:cNvSpPr/>
          <p:nvPr/>
        </p:nvSpPr>
        <p:spPr>
          <a:xfrm>
            <a:off x="4333258" y="3160208"/>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pPr defTabSz="914403"/>
            <a:r>
              <a:rPr lang="en-US" sz="2353" b="1" dirty="0">
                <a:solidFill>
                  <a:srgbClr val="FFFFFF"/>
                </a:solidFill>
                <a:latin typeface="Segoe UI"/>
              </a:rPr>
              <a:t>Limits are Good….</a:t>
            </a:r>
            <a:r>
              <a:rPr lang="en-US" sz="2353" b="1" dirty="0" err="1">
                <a:solidFill>
                  <a:srgbClr val="FFFFFF"/>
                </a:solidFill>
                <a:latin typeface="Segoe UI"/>
              </a:rPr>
              <a:t>Kinda</a:t>
            </a:r>
            <a:endParaRPr lang="en-US" sz="2353" b="1" dirty="0">
              <a:solidFill>
                <a:srgbClr val="FFFFFF"/>
              </a:solidFill>
              <a:latin typeface="Segoe UI"/>
            </a:endParaRPr>
          </a:p>
        </p:txBody>
      </p:sp>
      <p:sp>
        <p:nvSpPr>
          <p:cNvPr id="2" name="Text Placeholder 1">
            <a:extLst>
              <a:ext uri="{FF2B5EF4-FFF2-40B4-BE49-F238E27FC236}">
                <a16:creationId xmlns:a16="http://schemas.microsoft.com/office/drawing/2014/main" id="{DD9C27CE-C340-4CF9-9098-5774AE01AB19}"/>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031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34B448A-FC0A-47E4-A885-3AD4BE7F4B78}"/>
              </a:ext>
            </a:extLst>
          </p:cNvPr>
          <p:cNvSpPr/>
          <p:nvPr/>
        </p:nvSpPr>
        <p:spPr>
          <a:xfrm>
            <a:off x="4333260" y="2753895"/>
            <a:ext cx="7858741" cy="4103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AAB6B9C6-CCA5-4D35-A6EE-D46770A0B071}"/>
              </a:ext>
            </a:extLst>
          </p:cNvPr>
          <p:cNvSpPr/>
          <p:nvPr/>
        </p:nvSpPr>
        <p:spPr>
          <a:xfrm>
            <a:off x="4333260" y="566312"/>
            <a:ext cx="7858741" cy="1385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9642" rtlCol="0" anchor="t"/>
          <a:lstStyle/>
          <a:p>
            <a:pPr defTabSz="914102" fontAlgn="base">
              <a:spcBef>
                <a:spcPct val="0"/>
              </a:spcBef>
              <a:spcAft>
                <a:spcPts val="784"/>
              </a:spcAft>
            </a:pPr>
            <a:endParaRPr lang="en-US" sz="1176" dirty="0">
              <a:solidFill>
                <a:schemeClr val="tx1"/>
              </a:solidFill>
              <a:ea typeface="Segoe UI" pitchFamily="34" charset="0"/>
              <a:cs typeface="Segoe UI" pitchFamily="34" charset="0"/>
            </a:endParaRPr>
          </a:p>
        </p:txBody>
      </p:sp>
      <p:sp>
        <p:nvSpPr>
          <p:cNvPr id="8" name="Rectangle 7"/>
          <p:cNvSpPr/>
          <p:nvPr/>
        </p:nvSpPr>
        <p:spPr>
          <a:xfrm>
            <a:off x="0" y="2949112"/>
            <a:ext cx="4251751" cy="1538804"/>
          </a:xfrm>
          <a:prstGeom prst="rect">
            <a:avLst/>
          </a:prstGeom>
        </p:spPr>
        <p:txBody>
          <a:bodyPr wrap="square" lIns="268851">
            <a:noAutofit/>
          </a:bodyPr>
          <a:lstStyle/>
          <a:p>
            <a:pPr defTabSz="914228"/>
            <a:r>
              <a:rPr lang="en-US" sz="4705" dirty="0">
                <a:latin typeface="Segoe UI Light"/>
              </a:rPr>
              <a:t>“How do I increase Azure Quota?”</a:t>
            </a:r>
          </a:p>
        </p:txBody>
      </p:sp>
      <p:sp>
        <p:nvSpPr>
          <p:cNvPr id="23" name="TextBox 22"/>
          <p:cNvSpPr txBox="1"/>
          <p:nvPr/>
        </p:nvSpPr>
        <p:spPr>
          <a:xfrm>
            <a:off x="1" y="6585960"/>
            <a:ext cx="1309795" cy="271554"/>
          </a:xfrm>
          <a:prstGeom prst="rect">
            <a:avLst/>
          </a:prstGeom>
          <a:noFill/>
        </p:spPr>
        <p:txBody>
          <a:bodyPr wrap="square" rtlCol="0" anchor="t">
            <a:spAutoFit/>
          </a:bodyPr>
          <a:lstStyle/>
          <a:p>
            <a:r>
              <a:rPr lang="en-US" sz="1176" dirty="0">
                <a:solidFill>
                  <a:schemeClr val="bg1"/>
                </a:solidFill>
                <a:cs typeface="Segoe UI"/>
              </a:rPr>
              <a:t>January </a:t>
            </a:r>
            <a:r>
              <a:rPr lang="en-US" sz="1176" dirty="0">
                <a:solidFill>
                  <a:schemeClr val="bg1"/>
                </a:solidFill>
              </a:rPr>
              <a:t>2017 </a:t>
            </a:r>
          </a:p>
        </p:txBody>
      </p:sp>
      <p:sp>
        <p:nvSpPr>
          <p:cNvPr id="27" name="Rectangle 26">
            <a:extLst>
              <a:ext uri="{FF2B5EF4-FFF2-40B4-BE49-F238E27FC236}">
                <a16:creationId xmlns:a16="http://schemas.microsoft.com/office/drawing/2014/main" id="{F80BB620-302C-4AA7-A136-46AC64271089}"/>
              </a:ext>
            </a:extLst>
          </p:cNvPr>
          <p:cNvSpPr/>
          <p:nvPr/>
        </p:nvSpPr>
        <p:spPr>
          <a:xfrm>
            <a:off x="0" y="6468241"/>
            <a:ext cx="1881271" cy="389273"/>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28"/>
            <a:r>
              <a:rPr lang="en-US" sz="1176" b="1" dirty="0">
                <a:solidFill>
                  <a:srgbClr val="FFFFFF"/>
                </a:solidFill>
                <a:latin typeface="Segoe UI"/>
              </a:rPr>
              <a:t>Support Type: </a:t>
            </a:r>
            <a:br>
              <a:rPr lang="en-US" sz="1765" b="1" dirty="0">
                <a:solidFill>
                  <a:srgbClr val="FFFFFF"/>
                </a:solidFill>
                <a:latin typeface="Segoe UI"/>
              </a:rPr>
            </a:br>
            <a:r>
              <a:rPr lang="en-US" sz="980" dirty="0">
                <a:solidFill>
                  <a:srgbClr val="FFFFFF"/>
                </a:solidFill>
                <a:latin typeface="Segoe UI"/>
              </a:rPr>
              <a:t>Free Assisted - Billing</a:t>
            </a:r>
          </a:p>
        </p:txBody>
      </p:sp>
      <p:sp>
        <p:nvSpPr>
          <p:cNvPr id="10" name="Rectangle 9">
            <a:extLst>
              <a:ext uri="{FF2B5EF4-FFF2-40B4-BE49-F238E27FC236}">
                <a16:creationId xmlns:a16="http://schemas.microsoft.com/office/drawing/2014/main" id="{67F4E87E-D855-4684-90A8-3123617DF891}"/>
              </a:ext>
            </a:extLst>
          </p:cNvPr>
          <p:cNvSpPr/>
          <p:nvPr/>
        </p:nvSpPr>
        <p:spPr>
          <a:xfrm>
            <a:off x="1212810" y="1004806"/>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1" name="Rectangle 40">
            <a:extLst>
              <a:ext uri="{FF2B5EF4-FFF2-40B4-BE49-F238E27FC236}">
                <a16:creationId xmlns:a16="http://schemas.microsoft.com/office/drawing/2014/main" id="{DD275A8B-BE40-4427-BE1C-87B1FBC2958F}"/>
              </a:ext>
            </a:extLst>
          </p:cNvPr>
          <p:cNvSpPr/>
          <p:nvPr/>
        </p:nvSpPr>
        <p:spPr>
          <a:xfrm>
            <a:off x="1212810" y="162799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2" name="Rectangle 41">
            <a:extLst>
              <a:ext uri="{FF2B5EF4-FFF2-40B4-BE49-F238E27FC236}">
                <a16:creationId xmlns:a16="http://schemas.microsoft.com/office/drawing/2014/main" id="{01CC12CF-BD52-4E8D-9663-1E411A9011E9}"/>
              </a:ext>
            </a:extLst>
          </p:cNvPr>
          <p:cNvSpPr/>
          <p:nvPr/>
        </p:nvSpPr>
        <p:spPr>
          <a:xfrm>
            <a:off x="1212810" y="2251187"/>
            <a:ext cx="1951043" cy="3585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3" name="Rectangle 42">
            <a:extLst>
              <a:ext uri="{FF2B5EF4-FFF2-40B4-BE49-F238E27FC236}">
                <a16:creationId xmlns:a16="http://schemas.microsoft.com/office/drawing/2014/main" id="{6A616E5B-E2B4-4CC3-BF4C-CE02416DBBFB}"/>
              </a:ext>
            </a:extLst>
          </p:cNvPr>
          <p:cNvSpPr/>
          <p:nvPr/>
        </p:nvSpPr>
        <p:spPr>
          <a:xfrm>
            <a:off x="1881271" y="1004806"/>
            <a:ext cx="1282582"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a:extLst>
              <a:ext uri="{FF2B5EF4-FFF2-40B4-BE49-F238E27FC236}">
                <a16:creationId xmlns:a16="http://schemas.microsoft.com/office/drawing/2014/main" id="{71D002AF-4AC5-46DC-8CE1-CF976C17FEFE}"/>
              </a:ext>
            </a:extLst>
          </p:cNvPr>
          <p:cNvSpPr/>
          <p:nvPr/>
        </p:nvSpPr>
        <p:spPr>
          <a:xfrm>
            <a:off x="2742006" y="1627997"/>
            <a:ext cx="421847"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5" name="Rectangle 44">
            <a:extLst>
              <a:ext uri="{FF2B5EF4-FFF2-40B4-BE49-F238E27FC236}">
                <a16:creationId xmlns:a16="http://schemas.microsoft.com/office/drawing/2014/main" id="{2AB0534D-BA4A-43CB-8F65-13A7D30CF774}"/>
              </a:ext>
            </a:extLst>
          </p:cNvPr>
          <p:cNvSpPr/>
          <p:nvPr/>
        </p:nvSpPr>
        <p:spPr>
          <a:xfrm>
            <a:off x="2232274" y="2251187"/>
            <a:ext cx="931579" cy="3585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3" name="Group 12">
            <a:extLst>
              <a:ext uri="{FF2B5EF4-FFF2-40B4-BE49-F238E27FC236}">
                <a16:creationId xmlns:a16="http://schemas.microsoft.com/office/drawing/2014/main" id="{856D0E1B-8828-47B5-A23B-5DB9D5831338}"/>
              </a:ext>
            </a:extLst>
          </p:cNvPr>
          <p:cNvGrpSpPr/>
          <p:nvPr/>
        </p:nvGrpSpPr>
        <p:grpSpPr>
          <a:xfrm>
            <a:off x="1704966" y="968789"/>
            <a:ext cx="290020" cy="464221"/>
            <a:chOff x="1739153" y="987718"/>
            <a:chExt cx="295835" cy="473530"/>
          </a:xfrm>
        </p:grpSpPr>
        <p:sp>
          <p:nvSpPr>
            <p:cNvPr id="12" name="Rectangle 11">
              <a:extLst>
                <a:ext uri="{FF2B5EF4-FFF2-40B4-BE49-F238E27FC236}">
                  <a16:creationId xmlns:a16="http://schemas.microsoft.com/office/drawing/2014/main" id="{1E7C878B-87B5-452E-840E-5D85D55A60FD}"/>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Rectangle 45">
              <a:extLst>
                <a:ext uri="{FF2B5EF4-FFF2-40B4-BE49-F238E27FC236}">
                  <a16:creationId xmlns:a16="http://schemas.microsoft.com/office/drawing/2014/main" id="{5E74AD80-6FC0-44EA-A6E7-E4DB60EC5A65}"/>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47" name="Group 46">
            <a:extLst>
              <a:ext uri="{FF2B5EF4-FFF2-40B4-BE49-F238E27FC236}">
                <a16:creationId xmlns:a16="http://schemas.microsoft.com/office/drawing/2014/main" id="{8E22ECCA-4C34-47E1-AE0C-C92A8FFAC100}"/>
              </a:ext>
            </a:extLst>
          </p:cNvPr>
          <p:cNvGrpSpPr/>
          <p:nvPr/>
        </p:nvGrpSpPr>
        <p:grpSpPr>
          <a:xfrm>
            <a:off x="2553053" y="1575171"/>
            <a:ext cx="290020" cy="464221"/>
            <a:chOff x="1739153" y="987718"/>
            <a:chExt cx="295835" cy="473530"/>
          </a:xfrm>
        </p:grpSpPr>
        <p:sp>
          <p:nvSpPr>
            <p:cNvPr id="48" name="Rectangle 47">
              <a:extLst>
                <a:ext uri="{FF2B5EF4-FFF2-40B4-BE49-F238E27FC236}">
                  <a16:creationId xmlns:a16="http://schemas.microsoft.com/office/drawing/2014/main" id="{1E8A1846-9826-4671-B7EA-73494BA5211E}"/>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Rectangle 48">
              <a:extLst>
                <a:ext uri="{FF2B5EF4-FFF2-40B4-BE49-F238E27FC236}">
                  <a16:creationId xmlns:a16="http://schemas.microsoft.com/office/drawing/2014/main" id="{98D8A373-286C-4285-82B3-3A922ABC6DC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50" name="Group 49">
            <a:extLst>
              <a:ext uri="{FF2B5EF4-FFF2-40B4-BE49-F238E27FC236}">
                <a16:creationId xmlns:a16="http://schemas.microsoft.com/office/drawing/2014/main" id="{CAD4B641-770F-42A1-9968-ADAAE074CF72}"/>
              </a:ext>
            </a:extLst>
          </p:cNvPr>
          <p:cNvGrpSpPr/>
          <p:nvPr/>
        </p:nvGrpSpPr>
        <p:grpSpPr>
          <a:xfrm>
            <a:off x="2087264" y="2199477"/>
            <a:ext cx="290020" cy="464221"/>
            <a:chOff x="1739153" y="987718"/>
            <a:chExt cx="295835" cy="473530"/>
          </a:xfrm>
        </p:grpSpPr>
        <p:sp>
          <p:nvSpPr>
            <p:cNvPr id="51" name="Rectangle 50">
              <a:extLst>
                <a:ext uri="{FF2B5EF4-FFF2-40B4-BE49-F238E27FC236}">
                  <a16:creationId xmlns:a16="http://schemas.microsoft.com/office/drawing/2014/main" id="{378D9229-0E15-4524-BDAB-0B10B0C47B40}"/>
                </a:ext>
              </a:extLst>
            </p:cNvPr>
            <p:cNvSpPr/>
            <p:nvPr/>
          </p:nvSpPr>
          <p:spPr>
            <a:xfrm>
              <a:off x="1739153" y="987718"/>
              <a:ext cx="295835" cy="47353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2" name="Rectangle 51">
              <a:extLst>
                <a:ext uri="{FF2B5EF4-FFF2-40B4-BE49-F238E27FC236}">
                  <a16:creationId xmlns:a16="http://schemas.microsoft.com/office/drawing/2014/main" id="{0E4A4CDC-6B20-4CCB-A998-A5792CA7B87D}"/>
                </a:ext>
              </a:extLst>
            </p:cNvPr>
            <p:cNvSpPr/>
            <p:nvPr/>
          </p:nvSpPr>
          <p:spPr>
            <a:xfrm>
              <a:off x="1739153" y="987718"/>
              <a:ext cx="137160" cy="4735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84" name="tmp4285">
            <a:hlinkClick r:id="" action="ppaction://media"/>
            <a:extLst>
              <a:ext uri="{FF2B5EF4-FFF2-40B4-BE49-F238E27FC236}">
                <a16:creationId xmlns:a16="http://schemas.microsoft.com/office/drawing/2014/main" id="{8E45F45C-C156-41CD-B6F5-4495A6626103}"/>
              </a:ext>
            </a:extLst>
          </p:cNvPr>
          <p:cNvPicPr>
            <a:picLocks noChangeAspect="1"/>
          </p:cNvPicPr>
          <p:nvPr>
            <a:videoFile r:link="rId1"/>
            <p:custDataLst>
              <p:tags r:id="rId2"/>
            </p:custDataLst>
            <p:extLst>
              <p:ext uri="{DAA4B4D4-6D71-4841-9C94-3DE7FCFB9230}">
                <p14:media xmlns:p14="http://schemas.microsoft.com/office/powerpoint/2010/main" r:embed="rId3">
                  <p14:trim end="163533.3537"/>
                </p14:media>
              </p:ext>
            </p:extLst>
          </p:nvPr>
        </p:nvPicPr>
        <p:blipFill>
          <a:blip r:embed="rId6"/>
          <a:stretch>
            <a:fillRect/>
          </a:stretch>
        </p:blipFill>
        <p:spPr>
          <a:xfrm>
            <a:off x="11868292" y="100090"/>
            <a:ext cx="224106" cy="224106"/>
          </a:xfrm>
          <a:prstGeom prst="rect">
            <a:avLst/>
          </a:prstGeom>
        </p:spPr>
      </p:pic>
      <p:sp>
        <p:nvSpPr>
          <p:cNvPr id="85" name="Rectangle 84">
            <a:extLst>
              <a:ext uri="{FF2B5EF4-FFF2-40B4-BE49-F238E27FC236}">
                <a16:creationId xmlns:a16="http://schemas.microsoft.com/office/drawing/2014/main" id="{6005851F-D056-4C78-BA30-1023D573A1CC}"/>
              </a:ext>
            </a:extLst>
          </p:cNvPr>
          <p:cNvSpPr/>
          <p:nvPr/>
        </p:nvSpPr>
        <p:spPr>
          <a:xfrm>
            <a:off x="4333259" y="487"/>
            <a:ext cx="7858742" cy="599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Good to know</a:t>
            </a:r>
          </a:p>
        </p:txBody>
      </p:sp>
      <p:pic>
        <p:nvPicPr>
          <p:cNvPr id="86" name="Picture 4" descr="\\MAGNUM\Projects\Microsoft\Cloud Power FY12\Design\ICONS_PNG\Check_mark.png">
            <a:extLst>
              <a:ext uri="{FF2B5EF4-FFF2-40B4-BE49-F238E27FC236}">
                <a16:creationId xmlns:a16="http://schemas.microsoft.com/office/drawing/2014/main" id="{FB76DF39-236F-446E-A7FC-E851DD8E89EF}"/>
              </a:ext>
            </a:extLst>
          </p:cNvPr>
          <p:cNvPicPr>
            <a:picLocks noChangeAspect="1" noChangeArrowheads="1"/>
          </p:cNvPicPr>
          <p:nvPr/>
        </p:nvPicPr>
        <p:blipFill>
          <a:blip r:embed="rId7" cstate="print">
            <a:lum bright="100000"/>
          </a:blip>
          <a:srcRect/>
          <a:stretch>
            <a:fillRect/>
          </a:stretch>
        </p:blipFill>
        <p:spPr bwMode="auto">
          <a:xfrm>
            <a:off x="4481170" y="44448"/>
            <a:ext cx="491728" cy="436773"/>
          </a:xfrm>
          <a:prstGeom prst="rect">
            <a:avLst/>
          </a:prstGeom>
          <a:noFill/>
        </p:spPr>
      </p:pic>
      <p:sp>
        <p:nvSpPr>
          <p:cNvPr id="87" name="TextBox 86">
            <a:extLst>
              <a:ext uri="{FF2B5EF4-FFF2-40B4-BE49-F238E27FC236}">
                <a16:creationId xmlns:a16="http://schemas.microsoft.com/office/drawing/2014/main" id="{9DB47AB8-E4EF-4CD0-98CA-C23D0068D182}"/>
              </a:ext>
            </a:extLst>
          </p:cNvPr>
          <p:cNvSpPr txBox="1"/>
          <p:nvPr/>
        </p:nvSpPr>
        <p:spPr>
          <a:xfrm>
            <a:off x="4333258" y="580823"/>
            <a:ext cx="7849681" cy="1054826"/>
          </a:xfrm>
          <a:prstGeom prst="rect">
            <a:avLst/>
          </a:prstGeom>
          <a:noFill/>
        </p:spPr>
        <p:txBody>
          <a:bodyPr wrap="square" numCol="1" rtlCol="0">
            <a:noAutofit/>
          </a:bodyPr>
          <a:lstStyle/>
          <a:p>
            <a:pPr marL="168072" indent="-168072">
              <a:lnSpc>
                <a:spcPct val="150000"/>
              </a:lnSpc>
              <a:spcBef>
                <a:spcPts val="196"/>
              </a:spcBef>
              <a:buFont typeface="Arial" panose="020B0604020202020204" pitchFamily="34" charset="0"/>
              <a:buChar char="•"/>
            </a:pPr>
            <a:r>
              <a:rPr lang="en-US" sz="1372" dirty="0"/>
              <a:t>Very large quota requests may take more than a day to be processed</a:t>
            </a:r>
          </a:p>
          <a:p>
            <a:pPr marL="168072" indent="-168072">
              <a:lnSpc>
                <a:spcPct val="150000"/>
              </a:lnSpc>
              <a:spcBef>
                <a:spcPts val="196"/>
              </a:spcBef>
              <a:buFont typeface="Arial" panose="020B0604020202020204" pitchFamily="34" charset="0"/>
              <a:buChar char="•"/>
            </a:pPr>
            <a:r>
              <a:rPr lang="en-US" sz="1372" dirty="0"/>
              <a:t>Depending on how many cores are requested, a simple credit check initiated by the Support Team may be required</a:t>
            </a:r>
            <a:endParaRPr lang="en-US" sz="3529" dirty="0"/>
          </a:p>
        </p:txBody>
      </p:sp>
      <p:sp>
        <p:nvSpPr>
          <p:cNvPr id="88" name="Rectangle 87">
            <a:extLst>
              <a:ext uri="{FF2B5EF4-FFF2-40B4-BE49-F238E27FC236}">
                <a16:creationId xmlns:a16="http://schemas.microsoft.com/office/drawing/2014/main" id="{F42A3699-3F8E-4C5B-9C75-81DEEE6E1946}"/>
              </a:ext>
            </a:extLst>
          </p:cNvPr>
          <p:cNvSpPr/>
          <p:nvPr/>
        </p:nvSpPr>
        <p:spPr>
          <a:xfrm>
            <a:off x="4333260" y="2039809"/>
            <a:ext cx="7858742" cy="599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17140" tIns="89642" rtlCol="0" anchor="t"/>
          <a:lstStyle/>
          <a:p>
            <a:r>
              <a:rPr lang="en-US" sz="2353" b="1" dirty="0"/>
              <a:t>Recommended approach</a:t>
            </a:r>
          </a:p>
        </p:txBody>
      </p:sp>
      <p:sp>
        <p:nvSpPr>
          <p:cNvPr id="89" name="Freeform 14">
            <a:extLst>
              <a:ext uri="{FF2B5EF4-FFF2-40B4-BE49-F238E27FC236}">
                <a16:creationId xmlns:a16="http://schemas.microsoft.com/office/drawing/2014/main" id="{6D787E58-1657-44E2-94FE-6DB757DD769A}"/>
              </a:ext>
            </a:extLst>
          </p:cNvPr>
          <p:cNvSpPr>
            <a:spLocks noEditPoints="1"/>
          </p:cNvSpPr>
          <p:nvPr/>
        </p:nvSpPr>
        <p:spPr bwMode="auto">
          <a:xfrm>
            <a:off x="4547893" y="2142225"/>
            <a:ext cx="376405" cy="398449"/>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2157" spc="-132" dirty="0">
              <a:solidFill>
                <a:schemeClr val="accent3"/>
              </a:solidFill>
              <a:latin typeface="Segoe Light" pitchFamily="34" charset="0"/>
            </a:endParaRPr>
          </a:p>
        </p:txBody>
      </p:sp>
      <p:pic>
        <p:nvPicPr>
          <p:cNvPr id="90" name="Picture 89">
            <a:hlinkClick r:id="rId8"/>
            <a:extLst>
              <a:ext uri="{FF2B5EF4-FFF2-40B4-BE49-F238E27FC236}">
                <a16:creationId xmlns:a16="http://schemas.microsoft.com/office/drawing/2014/main" id="{9802E5EE-BEBA-4D79-87DF-A0E3D9235EA9}"/>
              </a:ext>
            </a:extLst>
          </p:cNvPr>
          <p:cNvPicPr>
            <a:picLocks noChangeAspect="1"/>
          </p:cNvPicPr>
          <p:nvPr/>
        </p:nvPicPr>
        <p:blipFill>
          <a:blip r:embed="rId9"/>
          <a:stretch>
            <a:fillRect/>
          </a:stretch>
        </p:blipFill>
        <p:spPr>
          <a:xfrm>
            <a:off x="11475719" y="1976623"/>
            <a:ext cx="824782" cy="872596"/>
          </a:xfrm>
          <a:prstGeom prst="rect">
            <a:avLst/>
          </a:prstGeom>
        </p:spPr>
      </p:pic>
      <p:sp>
        <p:nvSpPr>
          <p:cNvPr id="2" name="Rectangle 1">
            <a:extLst>
              <a:ext uri="{FF2B5EF4-FFF2-40B4-BE49-F238E27FC236}">
                <a16:creationId xmlns:a16="http://schemas.microsoft.com/office/drawing/2014/main" id="{E475D95A-FF4E-465F-80FF-7300F844B5F1}"/>
              </a:ext>
            </a:extLst>
          </p:cNvPr>
          <p:cNvSpPr/>
          <p:nvPr/>
        </p:nvSpPr>
        <p:spPr>
          <a:xfrm>
            <a:off x="4333258" y="2748608"/>
            <a:ext cx="5288403" cy="4319131"/>
          </a:xfrm>
          <a:prstGeom prst="rect">
            <a:avLst/>
          </a:prstGeom>
        </p:spPr>
        <p:txBody>
          <a:bodyPr wrap="square">
            <a:spAutoFit/>
          </a:bodyPr>
          <a:lstStyle/>
          <a:p>
            <a:pPr defTabSz="914102" fontAlgn="base">
              <a:lnSpc>
                <a:spcPct val="150000"/>
              </a:lnSpc>
              <a:spcBef>
                <a:spcPct val="0"/>
              </a:spcBef>
              <a:spcAft>
                <a:spcPts val="784"/>
              </a:spcAft>
            </a:pPr>
            <a:r>
              <a:rPr lang="en-US" sz="1600" b="1" dirty="0"/>
              <a:t>Step 1: </a:t>
            </a:r>
            <a:r>
              <a:rPr lang="en-US" sz="1400" dirty="0">
                <a:cs typeface="Segoe UI" pitchFamily="34" charset="0"/>
              </a:rPr>
              <a:t>Visit the Azure Portal and click on ‘Help + Support’ and open a new support request.</a:t>
            </a:r>
          </a:p>
          <a:p>
            <a:pPr defTabSz="914102" fontAlgn="base">
              <a:lnSpc>
                <a:spcPct val="150000"/>
              </a:lnSpc>
              <a:spcBef>
                <a:spcPct val="0"/>
              </a:spcBef>
              <a:spcAft>
                <a:spcPts val="784"/>
              </a:spcAft>
            </a:pPr>
            <a:r>
              <a:rPr lang="en-US" sz="1600" b="1" dirty="0"/>
              <a:t>Step 2: </a:t>
            </a:r>
            <a:r>
              <a:rPr lang="en-US" sz="1400" dirty="0">
                <a:cs typeface="Segoe UI" pitchFamily="34" charset="0"/>
              </a:rPr>
              <a:t>Click ‘Quotas’ under Issue Type and select the type of subscription for which you want to change the quota.</a:t>
            </a:r>
          </a:p>
          <a:p>
            <a:pPr defTabSz="914102" fontAlgn="base">
              <a:lnSpc>
                <a:spcPct val="150000"/>
              </a:lnSpc>
              <a:spcBef>
                <a:spcPct val="0"/>
              </a:spcBef>
              <a:spcAft>
                <a:spcPts val="784"/>
              </a:spcAft>
            </a:pPr>
            <a:r>
              <a:rPr lang="en-US" sz="1600" b="1" dirty="0"/>
              <a:t>Step 3: </a:t>
            </a:r>
            <a:r>
              <a:rPr lang="en-US" sz="1400" dirty="0">
                <a:cs typeface="Segoe UI" pitchFamily="34" charset="0"/>
              </a:rPr>
              <a:t>Choose the resource type where you want to increase the quota.</a:t>
            </a:r>
          </a:p>
          <a:p>
            <a:pPr lvl="1" defTabSz="914102" fontAlgn="base">
              <a:lnSpc>
                <a:spcPct val="150000"/>
              </a:lnSpc>
              <a:spcBef>
                <a:spcPct val="0"/>
              </a:spcBef>
              <a:spcAft>
                <a:spcPts val="588"/>
              </a:spcAft>
            </a:pPr>
            <a:r>
              <a:rPr lang="en-US" sz="1400" b="1" dirty="0"/>
              <a:t>Example 1: </a:t>
            </a:r>
            <a:r>
              <a:rPr lang="en-US" sz="1400" dirty="0">
                <a:cs typeface="Segoe UI" pitchFamily="34" charset="0"/>
              </a:rPr>
              <a:t>Increase number of cores</a:t>
            </a:r>
          </a:p>
          <a:p>
            <a:pPr lvl="1" defTabSz="914102" fontAlgn="base">
              <a:lnSpc>
                <a:spcPct val="150000"/>
              </a:lnSpc>
              <a:spcBef>
                <a:spcPct val="0"/>
              </a:spcBef>
              <a:spcAft>
                <a:spcPts val="784"/>
              </a:spcAft>
            </a:pPr>
            <a:r>
              <a:rPr lang="en-US" sz="1400" b="1" dirty="0"/>
              <a:t>Example 2: </a:t>
            </a:r>
            <a:r>
              <a:rPr lang="en-US" sz="1400" dirty="0"/>
              <a:t>Increase Storage</a:t>
            </a:r>
          </a:p>
          <a:p>
            <a:pPr defTabSz="914102" fontAlgn="base">
              <a:lnSpc>
                <a:spcPct val="150000"/>
              </a:lnSpc>
              <a:spcBef>
                <a:spcPct val="0"/>
              </a:spcBef>
              <a:spcAft>
                <a:spcPts val="784"/>
              </a:spcAft>
            </a:pPr>
            <a:r>
              <a:rPr lang="en-US" sz="1600" b="1" dirty="0"/>
              <a:t>Step 4: </a:t>
            </a:r>
            <a:r>
              <a:rPr lang="en-US" sz="1400" dirty="0">
                <a:cs typeface="Segoe UI" pitchFamily="34" charset="0"/>
              </a:rPr>
              <a:t>Enter your preferred contact method and contact information and create the support case</a:t>
            </a:r>
            <a:endParaRPr lang="en-US" sz="1400" dirty="0">
              <a:ea typeface="Segoe UI" pitchFamily="34" charset="0"/>
              <a:cs typeface="Segoe UI" pitchFamily="34" charset="0"/>
            </a:endParaRPr>
          </a:p>
        </p:txBody>
      </p:sp>
      <p:pic>
        <p:nvPicPr>
          <p:cNvPr id="93" name="Picture 92">
            <a:extLst>
              <a:ext uri="{FF2B5EF4-FFF2-40B4-BE49-F238E27FC236}">
                <a16:creationId xmlns:a16="http://schemas.microsoft.com/office/drawing/2014/main" id="{40CE995A-AB4E-47D5-82B0-61CB1935C166}"/>
              </a:ext>
            </a:extLst>
          </p:cNvPr>
          <p:cNvPicPr>
            <a:picLocks noChangeAspect="1"/>
          </p:cNvPicPr>
          <p:nvPr/>
        </p:nvPicPr>
        <p:blipFill rotWithShape="1">
          <a:blip r:embed="rId10"/>
          <a:srcRect l="37055" r="24909"/>
          <a:stretch/>
        </p:blipFill>
        <p:spPr>
          <a:xfrm>
            <a:off x="9838087" y="3224000"/>
            <a:ext cx="2142257" cy="3163408"/>
          </a:xfrm>
          <a:prstGeom prst="rect">
            <a:avLst/>
          </a:prstGeom>
        </p:spPr>
      </p:pic>
      <p:sp>
        <p:nvSpPr>
          <p:cNvPr id="3" name="Text Placeholder 2">
            <a:extLst>
              <a:ext uri="{FF2B5EF4-FFF2-40B4-BE49-F238E27FC236}">
                <a16:creationId xmlns:a16="http://schemas.microsoft.com/office/drawing/2014/main" id="{817DA753-00F7-469E-A1D7-40A747368D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264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9D62429-D73B-4AAC-85C2-26BF7171630A}"/>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64A984DF-8EBC-49F6-B737-DC34D413E401}"/>
              </a:ext>
            </a:extLst>
          </p:cNvPr>
          <p:cNvSpPr>
            <a:spLocks noGrp="1"/>
          </p:cNvSpPr>
          <p:nvPr>
            <p:ph type="title"/>
          </p:nvPr>
        </p:nvSpPr>
        <p:spPr/>
        <p:txBody>
          <a:bodyPr/>
          <a:lstStyle/>
          <a:p>
            <a:r>
              <a:rPr lang="en-US" dirty="0"/>
              <a:t>Post Event Wrap/Up</a:t>
            </a:r>
          </a:p>
        </p:txBody>
      </p:sp>
    </p:spTree>
    <p:extLst>
      <p:ext uri="{BB962C8B-B14F-4D97-AF65-F5344CB8AC3E}">
        <p14:creationId xmlns:p14="http://schemas.microsoft.com/office/powerpoint/2010/main" val="3333136412"/>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CD3B038-A6D6-4289-8BFB-7CD0A7C7415F}"/>
              </a:ext>
            </a:extLst>
          </p:cNvPr>
          <p:cNvSpPr>
            <a:spLocks noGrp="1"/>
          </p:cNvSpPr>
          <p:nvPr>
            <p:ph type="body" sz="quarter" idx="12"/>
          </p:nvPr>
        </p:nvSpPr>
        <p:spPr/>
        <p:txBody>
          <a:bodyPr/>
          <a:lstStyle/>
          <a:p>
            <a:endParaRPr lang="en-US"/>
          </a:p>
        </p:txBody>
      </p:sp>
      <p:sp>
        <p:nvSpPr>
          <p:cNvPr id="6" name="Title 5">
            <a:extLst>
              <a:ext uri="{FF2B5EF4-FFF2-40B4-BE49-F238E27FC236}">
                <a16:creationId xmlns:a16="http://schemas.microsoft.com/office/drawing/2014/main" id="{5EB61E28-A193-4F23-9F1D-F07F538D8E68}"/>
              </a:ext>
            </a:extLst>
          </p:cNvPr>
          <p:cNvSpPr>
            <a:spLocks noGrp="1"/>
          </p:cNvSpPr>
          <p:nvPr>
            <p:ph type="title"/>
          </p:nvPr>
        </p:nvSpPr>
        <p:spPr/>
        <p:txBody>
          <a:bodyPr/>
          <a:lstStyle/>
          <a:p>
            <a:r>
              <a:rPr lang="en-US" dirty="0"/>
              <a:t>Time For Feedback!</a:t>
            </a:r>
          </a:p>
        </p:txBody>
      </p:sp>
    </p:spTree>
    <p:extLst>
      <p:ext uri="{BB962C8B-B14F-4D97-AF65-F5344CB8AC3E}">
        <p14:creationId xmlns:p14="http://schemas.microsoft.com/office/powerpoint/2010/main" val="131057239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your company?</a:t>
            </a:r>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326222856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4F7A9-E921-4357-9149-373976F55DAB}"/>
              </a:ext>
            </a:extLst>
          </p:cNvPr>
          <p:cNvSpPr>
            <a:spLocks noGrp="1"/>
          </p:cNvSpPr>
          <p:nvPr>
            <p:ph type="body" sz="quarter" idx="12"/>
          </p:nvPr>
        </p:nvSpPr>
        <p:spPr/>
        <p:txBody>
          <a:bodyPr/>
          <a:lstStyle/>
          <a:p>
            <a:pPr marL="0" indent="0">
              <a:buNone/>
            </a:pPr>
            <a:r>
              <a:rPr lang="en-US" sz="4400" dirty="0"/>
              <a:t>Who feels like the knowledge you obtained in this class will help </a:t>
            </a:r>
            <a:r>
              <a:rPr lang="en-US" sz="4400"/>
              <a:t>your career?</a:t>
            </a:r>
            <a:endParaRPr lang="en-US" sz="4400" dirty="0"/>
          </a:p>
        </p:txBody>
      </p:sp>
      <p:sp>
        <p:nvSpPr>
          <p:cNvPr id="2" name="Title 1">
            <a:extLst>
              <a:ext uri="{FF2B5EF4-FFF2-40B4-BE49-F238E27FC236}">
                <a16:creationId xmlns:a16="http://schemas.microsoft.com/office/drawing/2014/main" id="{CD5BD358-9F61-4A38-ADEA-6049ADD4110E}"/>
              </a:ext>
            </a:extLst>
          </p:cNvPr>
          <p:cNvSpPr>
            <a:spLocks noGrp="1"/>
          </p:cNvSpPr>
          <p:nvPr>
            <p:ph type="title"/>
          </p:nvPr>
        </p:nvSpPr>
        <p:spPr/>
        <p:txBody>
          <a:bodyPr/>
          <a:lstStyle/>
          <a:p>
            <a:r>
              <a:rPr lang="en-US" dirty="0"/>
              <a:t>Show of Hands</a:t>
            </a:r>
          </a:p>
        </p:txBody>
      </p:sp>
    </p:spTree>
    <p:extLst>
      <p:ext uri="{BB962C8B-B14F-4D97-AF65-F5344CB8AC3E}">
        <p14:creationId xmlns:p14="http://schemas.microsoft.com/office/powerpoint/2010/main" val="188139227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936777-E5C5-4FD3-BBD2-A70547AD6417}"/>
              </a:ext>
            </a:extLst>
          </p:cNvPr>
          <p:cNvSpPr>
            <a:spLocks noGrp="1"/>
          </p:cNvSpPr>
          <p:nvPr>
            <p:ph type="title"/>
          </p:nvPr>
        </p:nvSpPr>
        <p:spPr/>
        <p:txBody>
          <a:bodyPr>
            <a:normAutofit fontScale="90000"/>
          </a:bodyPr>
          <a:lstStyle/>
          <a:p>
            <a:r>
              <a:rPr lang="en-US" sz="3600" dirty="0"/>
              <a:t>Do you want more free training for you, your friends and peers?</a:t>
            </a:r>
          </a:p>
        </p:txBody>
      </p:sp>
      <p:sp>
        <p:nvSpPr>
          <p:cNvPr id="5" name="Text Placeholder 4">
            <a:extLst>
              <a:ext uri="{FF2B5EF4-FFF2-40B4-BE49-F238E27FC236}">
                <a16:creationId xmlns:a16="http://schemas.microsoft.com/office/drawing/2014/main" id="{8F0F298E-8EE5-4828-B969-7524BF7AD37F}"/>
              </a:ext>
            </a:extLst>
          </p:cNvPr>
          <p:cNvSpPr>
            <a:spLocks noGrp="1"/>
          </p:cNvSpPr>
          <p:nvPr>
            <p:ph idx="1"/>
          </p:nvPr>
        </p:nvSpPr>
        <p:spPr/>
        <p:txBody>
          <a:bodyPr/>
          <a:lstStyle/>
          <a:p>
            <a:pPr marL="571500" indent="-571500">
              <a:buFont typeface="Arial" panose="020B0604020202020204" pitchFamily="34" charset="0"/>
              <a:buChar char="•"/>
            </a:pPr>
            <a:r>
              <a:rPr lang="en-US" sz="3200" dirty="0"/>
              <a:t>Feedback is very, very important to Microsoft.  It is the mechanism we use to get additional funding to have more workshops. </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Please help us help you &amp; your peers, now and in the future.  Give us the evidence that this is a worthwhile investment.</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only takes a couple minutes to fill out the survey at the end of the class. Even if you miss some of the class, it is very important that we get your feedback!</a:t>
            </a:r>
          </a:p>
          <a:p>
            <a:pPr marL="0" indent="0">
              <a:buNone/>
            </a:pPr>
            <a:r>
              <a:rPr lang="en-US" sz="4000" dirty="0"/>
              <a:t>THANK YOU!  </a:t>
            </a:r>
            <a:r>
              <a:rPr lang="en-US" sz="3200" dirty="0"/>
              <a:t>From our entire training team!!!</a:t>
            </a:r>
          </a:p>
        </p:txBody>
      </p:sp>
    </p:spTree>
    <p:extLst>
      <p:ext uri="{BB962C8B-B14F-4D97-AF65-F5344CB8AC3E}">
        <p14:creationId xmlns:p14="http://schemas.microsoft.com/office/powerpoint/2010/main" val="299481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175901" y="1640812"/>
            <a:ext cx="10014402" cy="1761607"/>
          </a:xfrm>
        </p:spPr>
        <p:txBody>
          <a:bodyPr/>
          <a:lstStyle/>
          <a:p>
            <a:r>
              <a:rPr lang="en-US" sz="4400" dirty="0"/>
              <a:t>Who is taking a vacation, sick or personal day to be with us today?</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173610" y="608547"/>
            <a:ext cx="9860610" cy="1801436"/>
          </a:xfrm>
        </p:spPr>
        <p:txBody>
          <a:bodyPr>
            <a:normAutofit/>
          </a:bodyPr>
          <a:lstStyle/>
          <a:p>
            <a:r>
              <a:rPr lang="en-US" dirty="0"/>
              <a:t>Show of Hands…</a:t>
            </a:r>
          </a:p>
        </p:txBody>
      </p:sp>
      <p:sp>
        <p:nvSpPr>
          <p:cNvPr id="3" name="Rectangle: Top Corners Snipped 2">
            <a:extLst>
              <a:ext uri="{FF2B5EF4-FFF2-40B4-BE49-F238E27FC236}">
                <a16:creationId xmlns:a16="http://schemas.microsoft.com/office/drawing/2014/main" id="{CE922558-EFDA-4C43-9F8D-09C61F0BFEB7}"/>
              </a:ext>
            </a:extLst>
          </p:cNvPr>
          <p:cNvSpPr/>
          <p:nvPr/>
        </p:nvSpPr>
        <p:spPr bwMode="auto">
          <a:xfrm>
            <a:off x="733647"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Resist the urge to check email or do other non-class activities</a:t>
            </a:r>
            <a:endParaRPr kumimoji="0" lang="en-US" sz="1800" b="1" i="0" u="none" strike="noStrike" cap="none" normalizeH="0" baseline="0" dirty="0">
              <a:ln>
                <a:noFill/>
              </a:ln>
              <a:solidFill>
                <a:schemeClr val="tx1"/>
              </a:solidFill>
              <a:effectLst/>
              <a:latin typeface="Verdana" pitchFamily="34" charset="0"/>
            </a:endParaRPr>
          </a:p>
        </p:txBody>
      </p:sp>
      <p:sp>
        <p:nvSpPr>
          <p:cNvPr id="5" name="Rectangle: Top Corners Snipped 4">
            <a:extLst>
              <a:ext uri="{FF2B5EF4-FFF2-40B4-BE49-F238E27FC236}">
                <a16:creationId xmlns:a16="http://schemas.microsoft.com/office/drawing/2014/main" id="{DD1B256F-3E18-4899-B04E-F1C5897AD9D3}"/>
              </a:ext>
            </a:extLst>
          </p:cNvPr>
          <p:cNvSpPr/>
          <p:nvPr/>
        </p:nvSpPr>
        <p:spPr bwMode="auto">
          <a:xfrm>
            <a:off x="4328490"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Stay with us through the duration</a:t>
            </a:r>
            <a:endParaRPr kumimoji="0" lang="en-US" sz="1800" b="1" i="0" u="none" strike="noStrike" cap="none" normalizeH="0" baseline="0" dirty="0">
              <a:ln>
                <a:noFill/>
              </a:ln>
              <a:solidFill>
                <a:schemeClr val="tx1"/>
              </a:solidFill>
              <a:effectLst/>
              <a:latin typeface="Verdana" pitchFamily="34" charset="0"/>
            </a:endParaRPr>
          </a:p>
        </p:txBody>
      </p:sp>
      <p:sp>
        <p:nvSpPr>
          <p:cNvPr id="6" name="Rectangle: Top Corners Snipped 5">
            <a:extLst>
              <a:ext uri="{FF2B5EF4-FFF2-40B4-BE49-F238E27FC236}">
                <a16:creationId xmlns:a16="http://schemas.microsoft.com/office/drawing/2014/main" id="{91C4FF08-FE90-484D-9D60-54E06B17AA4E}"/>
              </a:ext>
            </a:extLst>
          </p:cNvPr>
          <p:cNvSpPr/>
          <p:nvPr/>
        </p:nvSpPr>
        <p:spPr bwMode="auto">
          <a:xfrm>
            <a:off x="7923333" y="3615072"/>
            <a:ext cx="2892055" cy="1765004"/>
          </a:xfrm>
          <a:prstGeom prst="snip2SameRect">
            <a:avLst/>
          </a:prstGeom>
          <a:solidFill>
            <a:srgbClr val="3399FF"/>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Actively Participate</a:t>
            </a:r>
            <a:endParaRPr kumimoji="0" lang="en-US" sz="1800" b="1" i="0" u="none" strike="noStrike" cap="none" normalizeH="0" baseline="0" dirty="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B03995FA-C14D-420E-B052-30EB3798330B}"/>
              </a:ext>
            </a:extLst>
          </p:cNvPr>
          <p:cNvSpPr/>
          <p:nvPr/>
        </p:nvSpPr>
        <p:spPr>
          <a:xfrm>
            <a:off x="2192482" y="5689547"/>
            <a:ext cx="9227127" cy="1077218"/>
          </a:xfrm>
          <a:prstGeom prst="rect">
            <a:avLst/>
          </a:prstGeom>
        </p:spPr>
        <p:txBody>
          <a:bodyPr wrap="square">
            <a:spAutoFit/>
          </a:bodyPr>
          <a:lstStyle/>
          <a:p>
            <a:pPr algn="ctr" eaLnBrk="0" hangingPunct="0"/>
            <a:r>
              <a:rPr lang="en-US" sz="3200" dirty="0"/>
              <a:t>85% of attendees who take the exam pass it within 30 days</a:t>
            </a:r>
          </a:p>
        </p:txBody>
      </p:sp>
    </p:spTree>
    <p:extLst>
      <p:ext uri="{BB962C8B-B14F-4D97-AF65-F5344CB8AC3E}">
        <p14:creationId xmlns:p14="http://schemas.microsoft.com/office/powerpoint/2010/main" val="930652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80">
                                          <p:stCondLst>
                                            <p:cond delay="0"/>
                                          </p:stCondLst>
                                        </p:cTn>
                                        <p:tgtEl>
                                          <p:spTgt spid="8"/>
                                        </p:tgtEl>
                                      </p:cBhvr>
                                    </p:animEffect>
                                    <p:anim calcmode="lin" valueType="num">
                                      <p:cBhvr>
                                        <p:cTn id="2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4" dur="26">
                                          <p:stCondLst>
                                            <p:cond delay="650"/>
                                          </p:stCondLst>
                                        </p:cTn>
                                        <p:tgtEl>
                                          <p:spTgt spid="8"/>
                                        </p:tgtEl>
                                      </p:cBhvr>
                                      <p:to x="100000" y="60000"/>
                                    </p:animScale>
                                    <p:animScale>
                                      <p:cBhvr>
                                        <p:cTn id="35" dur="166" decel="50000">
                                          <p:stCondLst>
                                            <p:cond delay="67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390166" y="2490788"/>
            <a:ext cx="4148497" cy="2704895"/>
          </a:xfrm>
        </p:spPr>
        <p:txBody>
          <a:bodyPr/>
          <a:lstStyle/>
          <a:p>
            <a:pPr marL="571500" indent="-571500">
              <a:buFont typeface="Arial" panose="020B0604020202020204" pitchFamily="34" charset="0"/>
              <a:buChar char="•"/>
            </a:pPr>
            <a:r>
              <a:rPr lang="en-US" sz="3600" dirty="0"/>
              <a:t>Event</a:t>
            </a:r>
          </a:p>
          <a:p>
            <a:pPr marL="571500" indent="-571500">
              <a:buFont typeface="Arial" panose="020B0604020202020204" pitchFamily="34" charset="0"/>
              <a:buChar char="•"/>
            </a:pPr>
            <a:r>
              <a:rPr lang="en-US" sz="3600" dirty="0"/>
              <a:t>Content</a:t>
            </a:r>
          </a:p>
          <a:p>
            <a:pPr marL="571500" indent="-571500">
              <a:buFont typeface="Arial" panose="020B0604020202020204" pitchFamily="34" charset="0"/>
              <a:buChar char="•"/>
            </a:pPr>
            <a:r>
              <a:rPr lang="en-US" sz="3600" dirty="0"/>
              <a:t>Speakers</a:t>
            </a:r>
          </a:p>
          <a:p>
            <a:pPr marL="571500" indent="-571500">
              <a:buFont typeface="Arial" panose="020B0604020202020204" pitchFamily="34" charset="0"/>
              <a:buChar char="•"/>
            </a:pPr>
            <a:r>
              <a:rPr lang="en-US" sz="3600" dirty="0"/>
              <a:t>Topics</a:t>
            </a:r>
          </a:p>
          <a:p>
            <a:pPr marL="571500" indent="-571500">
              <a:buFont typeface="Arial" panose="020B0604020202020204" pitchFamily="34" charset="0"/>
              <a:buChar char="•"/>
            </a:pPr>
            <a:r>
              <a:rPr lang="en-US" sz="3600" dirty="0"/>
              <a:t>Event Flow</a:t>
            </a:r>
          </a:p>
          <a:p>
            <a:pPr marL="571500" indent="-571500">
              <a:buFont typeface="Arial" panose="020B0604020202020204" pitchFamily="34" charset="0"/>
              <a:buChar char="•"/>
            </a:pPr>
            <a:endParaRPr lang="en-US" sz="3600" dirty="0"/>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a:xfrm>
            <a:off x="260109" y="405160"/>
            <a:ext cx="9860610" cy="2219926"/>
          </a:xfrm>
        </p:spPr>
        <p:txBody>
          <a:bodyPr>
            <a:normAutofit/>
          </a:bodyPr>
          <a:lstStyle/>
          <a:p>
            <a:r>
              <a:rPr lang="en-US" sz="4800" dirty="0"/>
              <a:t>Live Feedback:</a:t>
            </a:r>
            <a:br>
              <a:rPr lang="en-US" sz="4800" dirty="0"/>
            </a:br>
            <a:r>
              <a:rPr lang="en-US" sz="4800" dirty="0"/>
              <a:t>In your own words:</a:t>
            </a:r>
            <a:br>
              <a:rPr lang="en-US" sz="4800" dirty="0"/>
            </a:br>
            <a:r>
              <a:rPr lang="en-US" sz="4800" dirty="0"/>
              <a:t>What did you think of …</a:t>
            </a:r>
          </a:p>
        </p:txBody>
      </p:sp>
      <p:sp>
        <p:nvSpPr>
          <p:cNvPr id="5" name="Text Placeholder 3">
            <a:extLst>
              <a:ext uri="{FF2B5EF4-FFF2-40B4-BE49-F238E27FC236}">
                <a16:creationId xmlns:a16="http://schemas.microsoft.com/office/drawing/2014/main" id="{18AD0253-D181-4E36-B8E6-7E96D03879FE}"/>
              </a:ext>
            </a:extLst>
          </p:cNvPr>
          <p:cNvSpPr txBox="1">
            <a:spLocks/>
          </p:cNvSpPr>
          <p:nvPr/>
        </p:nvSpPr>
        <p:spPr>
          <a:xfrm>
            <a:off x="5487259" y="2610146"/>
            <a:ext cx="5515334" cy="2704895"/>
          </a:xfrm>
          <a:prstGeom prst="rect">
            <a:avLst/>
          </a:prstGeom>
          <a:noFill/>
        </p:spPr>
        <p:txBody>
          <a:bodyPr vert="horz" lIns="146304" tIns="109728" rIns="146304"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3529" kern="1200" spc="0" baseline="0">
                <a:gradFill>
                  <a:gsLst>
                    <a:gs pos="0">
                      <a:schemeClr val="tx1"/>
                    </a:gs>
                    <a:gs pos="100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Azure Capabilities</a:t>
            </a:r>
          </a:p>
          <a:p>
            <a:pPr marL="571500" indent="-571500">
              <a:buFont typeface="Arial" panose="020B0604020202020204" pitchFamily="34" charset="0"/>
              <a:buChar char="•"/>
            </a:pPr>
            <a:r>
              <a:rPr lang="en-US" sz="2800" dirty="0"/>
              <a:t>Training Leading to Cert</a:t>
            </a:r>
          </a:p>
          <a:p>
            <a:pPr marL="571500" indent="-571500">
              <a:buFont typeface="Arial" panose="020B0604020202020204" pitchFamily="34" charset="0"/>
              <a:buChar char="•"/>
            </a:pPr>
            <a:r>
              <a:rPr lang="en-US" sz="2800" dirty="0"/>
              <a:t>Workshop Model/Flow</a:t>
            </a:r>
          </a:p>
          <a:p>
            <a:pPr marL="571500" indent="-571500">
              <a:buFont typeface="Arial" panose="020B0604020202020204" pitchFamily="34" charset="0"/>
              <a:buChar char="•"/>
            </a:pPr>
            <a:r>
              <a:rPr lang="en-US" sz="2800" dirty="0"/>
              <a:t>Specific Azure Service</a:t>
            </a:r>
          </a:p>
          <a:p>
            <a:pPr marL="571500" indent="-571500">
              <a:buFont typeface="Arial" panose="020B0604020202020204" pitchFamily="34" charset="0"/>
              <a:buChar char="•"/>
            </a:pPr>
            <a:r>
              <a:rPr lang="en-US" sz="2800" b="1" dirty="0"/>
              <a:t>Value to You personally</a:t>
            </a:r>
          </a:p>
          <a:p>
            <a:pPr marL="571500" indent="-571500">
              <a:buFont typeface="Arial" panose="020B0604020202020204" pitchFamily="34" charset="0"/>
              <a:buChar char="•"/>
            </a:pPr>
            <a:r>
              <a:rPr lang="en-US" sz="2800" b="1" dirty="0"/>
              <a:t>Value to your company</a:t>
            </a:r>
          </a:p>
          <a:p>
            <a:pPr marL="571500" indent="-571500">
              <a:buFont typeface="Arial" panose="020B0604020202020204" pitchFamily="34" charset="0"/>
              <a:buChar char="•"/>
            </a:pPr>
            <a:r>
              <a:rPr lang="en-US" sz="2800" dirty="0"/>
              <a:t>Other</a:t>
            </a:r>
          </a:p>
        </p:txBody>
      </p:sp>
      <p:sp>
        <p:nvSpPr>
          <p:cNvPr id="6" name="TextBox 5">
            <a:extLst>
              <a:ext uri="{FF2B5EF4-FFF2-40B4-BE49-F238E27FC236}">
                <a16:creationId xmlns:a16="http://schemas.microsoft.com/office/drawing/2014/main" id="{AAAA73EB-3960-4CED-B14B-6F51EDC935FB}"/>
              </a:ext>
            </a:extLst>
          </p:cNvPr>
          <p:cNvSpPr txBox="1"/>
          <p:nvPr/>
        </p:nvSpPr>
        <p:spPr>
          <a:xfrm>
            <a:off x="8142477" y="567833"/>
            <a:ext cx="2860116" cy="923330"/>
          </a:xfrm>
          <a:prstGeom prst="rect">
            <a:avLst/>
          </a:prstGeom>
          <a:noFill/>
        </p:spPr>
        <p:txBody>
          <a:bodyPr wrap="square" rtlCol="0">
            <a:spAutoFit/>
          </a:bodyPr>
          <a:lstStyle/>
          <a:p>
            <a:r>
              <a:rPr lang="en-US" dirty="0"/>
              <a:t>Please provide: </a:t>
            </a:r>
          </a:p>
          <a:p>
            <a:r>
              <a:rPr lang="en-US" dirty="0"/>
              <a:t>Contact </a:t>
            </a:r>
            <a:r>
              <a:rPr lang="en-US" dirty="0" err="1"/>
              <a:t>First+Last</a:t>
            </a:r>
            <a:r>
              <a:rPr lang="en-US" dirty="0"/>
              <a:t> Initial:</a:t>
            </a:r>
          </a:p>
          <a:p>
            <a:r>
              <a:rPr lang="en-US" dirty="0"/>
              <a:t>Company [optional]:</a:t>
            </a:r>
          </a:p>
        </p:txBody>
      </p:sp>
    </p:spTree>
    <p:extLst>
      <p:ext uri="{BB962C8B-B14F-4D97-AF65-F5344CB8AC3E}">
        <p14:creationId xmlns:p14="http://schemas.microsoft.com/office/powerpoint/2010/main" val="571538711"/>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94D597-7AE2-499A-9760-99344D1EAF8F}"/>
              </a:ext>
            </a:extLst>
          </p:cNvPr>
          <p:cNvSpPr>
            <a:spLocks noGrp="1"/>
          </p:cNvSpPr>
          <p:nvPr>
            <p:ph type="body" sz="quarter" idx="12"/>
          </p:nvPr>
        </p:nvSpPr>
        <p:spPr>
          <a:xfrm>
            <a:off x="382856" y="3235167"/>
            <a:ext cx="11377037" cy="1700008"/>
          </a:xfrm>
        </p:spPr>
        <p:txBody>
          <a:bodyPr/>
          <a:lstStyle/>
          <a:p>
            <a:r>
              <a:rPr lang="en-US" b="1" dirty="0"/>
              <a:t>What types of project(s) do you have or hope to drive where Azure may provide a solution?</a:t>
            </a:r>
            <a:endParaRPr lang="en-US" dirty="0"/>
          </a:p>
          <a:p>
            <a:r>
              <a:rPr lang="en-US" dirty="0"/>
              <a:t>Open Discussion</a:t>
            </a:r>
          </a:p>
          <a:p>
            <a:endParaRPr lang="en-US" dirty="0"/>
          </a:p>
        </p:txBody>
      </p:sp>
      <p:sp>
        <p:nvSpPr>
          <p:cNvPr id="3" name="Title 2">
            <a:extLst>
              <a:ext uri="{FF2B5EF4-FFF2-40B4-BE49-F238E27FC236}">
                <a16:creationId xmlns:a16="http://schemas.microsoft.com/office/drawing/2014/main" id="{1E35B728-0B05-47E3-837B-0660AB4215E0}"/>
              </a:ext>
            </a:extLst>
          </p:cNvPr>
          <p:cNvSpPr>
            <a:spLocks noGrp="1"/>
          </p:cNvSpPr>
          <p:nvPr>
            <p:ph type="title"/>
          </p:nvPr>
        </p:nvSpPr>
        <p:spPr>
          <a:xfrm>
            <a:off x="382856" y="591577"/>
            <a:ext cx="9860610" cy="2329463"/>
          </a:xfrm>
        </p:spPr>
        <p:txBody>
          <a:bodyPr>
            <a:normAutofit fontScale="90000"/>
          </a:bodyPr>
          <a:lstStyle/>
          <a:p>
            <a:r>
              <a:rPr lang="en-US" dirty="0"/>
              <a:t>Feedback: </a:t>
            </a:r>
            <a:br>
              <a:rPr lang="en-US" dirty="0"/>
            </a:br>
            <a:r>
              <a:rPr lang="en-US" dirty="0"/>
              <a:t>Making the Most of the event</a:t>
            </a:r>
            <a:br>
              <a:rPr lang="en-US" dirty="0"/>
            </a:br>
            <a:r>
              <a:rPr lang="en-US" dirty="0"/>
              <a:t>Your Projects</a:t>
            </a:r>
          </a:p>
        </p:txBody>
      </p:sp>
      <p:sp>
        <p:nvSpPr>
          <p:cNvPr id="4" name="TextBox 3">
            <a:extLst>
              <a:ext uri="{FF2B5EF4-FFF2-40B4-BE49-F238E27FC236}">
                <a16:creationId xmlns:a16="http://schemas.microsoft.com/office/drawing/2014/main" id="{CBE3E920-5442-4665-8BB6-043F0D1AC9C7}"/>
              </a:ext>
            </a:extLst>
          </p:cNvPr>
          <p:cNvSpPr txBox="1"/>
          <p:nvPr/>
        </p:nvSpPr>
        <p:spPr>
          <a:xfrm>
            <a:off x="6867432" y="5249303"/>
            <a:ext cx="4458447" cy="1200329"/>
          </a:xfrm>
          <a:prstGeom prst="rect">
            <a:avLst/>
          </a:prstGeom>
          <a:noFill/>
        </p:spPr>
        <p:txBody>
          <a:bodyPr wrap="square" rtlCol="0">
            <a:spAutoFit/>
          </a:bodyPr>
          <a:lstStyle/>
          <a:p>
            <a:r>
              <a:rPr lang="en-US" dirty="0"/>
              <a:t>Project: </a:t>
            </a:r>
          </a:p>
          <a:p>
            <a:r>
              <a:rPr lang="en-US" dirty="0"/>
              <a:t>Contact </a:t>
            </a:r>
            <a:r>
              <a:rPr lang="en-US" dirty="0" err="1"/>
              <a:t>First+Last</a:t>
            </a:r>
            <a:r>
              <a:rPr lang="en-US" dirty="0"/>
              <a:t> Initial:</a:t>
            </a:r>
          </a:p>
          <a:p>
            <a:r>
              <a:rPr lang="en-US" dirty="0"/>
              <a:t>Company [optional]:</a:t>
            </a:r>
          </a:p>
          <a:p>
            <a:r>
              <a:rPr lang="en-US" dirty="0"/>
              <a:t>Can you benefit from help from Microsoft:</a:t>
            </a:r>
          </a:p>
        </p:txBody>
      </p:sp>
    </p:spTree>
    <p:extLst>
      <p:ext uri="{BB962C8B-B14F-4D97-AF65-F5344CB8AC3E}">
        <p14:creationId xmlns:p14="http://schemas.microsoft.com/office/powerpoint/2010/main" val="308454357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FBAD6-11BB-42F6-B567-798198A7CD0A}"/>
              </a:ext>
            </a:extLst>
          </p:cNvPr>
          <p:cNvSpPr>
            <a:spLocks noGrp="1"/>
          </p:cNvSpPr>
          <p:nvPr>
            <p:ph type="body" sz="quarter" idx="12"/>
          </p:nvPr>
        </p:nvSpPr>
        <p:spPr/>
        <p:txBody>
          <a:bodyPr/>
          <a:lstStyle/>
          <a:p>
            <a:r>
              <a:rPr lang="en-US" dirty="0"/>
              <a:t>Please email dstolts@microsoft.com</a:t>
            </a:r>
          </a:p>
        </p:txBody>
      </p:sp>
      <p:sp>
        <p:nvSpPr>
          <p:cNvPr id="3" name="Title 2">
            <a:extLst>
              <a:ext uri="{FF2B5EF4-FFF2-40B4-BE49-F238E27FC236}">
                <a16:creationId xmlns:a16="http://schemas.microsoft.com/office/drawing/2014/main" id="{AD7A04F3-7C90-490F-8307-68AEC7ED4ABB}"/>
              </a:ext>
            </a:extLst>
          </p:cNvPr>
          <p:cNvSpPr>
            <a:spLocks noGrp="1"/>
          </p:cNvSpPr>
          <p:nvPr>
            <p:ph type="title"/>
          </p:nvPr>
        </p:nvSpPr>
        <p:spPr/>
        <p:txBody>
          <a:bodyPr/>
          <a:lstStyle/>
          <a:p>
            <a:r>
              <a:rPr lang="en-US" dirty="0"/>
              <a:t>What can we do better?</a:t>
            </a:r>
          </a:p>
        </p:txBody>
      </p:sp>
    </p:spTree>
    <p:extLst>
      <p:ext uri="{BB962C8B-B14F-4D97-AF65-F5344CB8AC3E}">
        <p14:creationId xmlns:p14="http://schemas.microsoft.com/office/powerpoint/2010/main" val="309376433"/>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6D7261-BC9F-45A2-96C9-5373E56AEBE0}"/>
              </a:ext>
            </a:extLst>
          </p:cNvPr>
          <p:cNvSpPr>
            <a:spLocks noGrp="1"/>
          </p:cNvSpPr>
          <p:nvPr>
            <p:ph type="body" sz="quarter" idx="12"/>
          </p:nvPr>
        </p:nvSpPr>
        <p:spPr>
          <a:xfrm>
            <a:off x="360750" y="4361365"/>
            <a:ext cx="8825779" cy="1794661"/>
          </a:xfrm>
        </p:spPr>
        <p:txBody>
          <a:bodyPr/>
          <a:lstStyle/>
          <a:p>
            <a:r>
              <a:rPr lang="en-US" dirty="0"/>
              <a:t>URL: </a:t>
            </a:r>
            <a:r>
              <a:rPr lang="en-US" u="sng" dirty="0">
                <a:hlinkClick r:id="rId3"/>
              </a:rPr>
              <a:t>https://tinyurl.com/514MA18</a:t>
            </a:r>
            <a:endParaRPr lang="en-US" dirty="0"/>
          </a:p>
        </p:txBody>
      </p:sp>
      <p:sp>
        <p:nvSpPr>
          <p:cNvPr id="3" name="Title 2">
            <a:extLst>
              <a:ext uri="{FF2B5EF4-FFF2-40B4-BE49-F238E27FC236}">
                <a16:creationId xmlns:a16="http://schemas.microsoft.com/office/drawing/2014/main" id="{3A8B964F-364B-42BA-A502-494320E341AC}"/>
              </a:ext>
            </a:extLst>
          </p:cNvPr>
          <p:cNvSpPr>
            <a:spLocks noGrp="1"/>
          </p:cNvSpPr>
          <p:nvPr>
            <p:ph type="title"/>
          </p:nvPr>
        </p:nvSpPr>
        <p:spPr>
          <a:xfrm>
            <a:off x="360751" y="1059840"/>
            <a:ext cx="9860610" cy="1801436"/>
          </a:xfrm>
        </p:spPr>
        <p:txBody>
          <a:bodyPr>
            <a:normAutofit fontScale="90000"/>
          </a:bodyPr>
          <a:lstStyle/>
          <a:p>
            <a:r>
              <a:rPr lang="en-US" dirty="0"/>
              <a:t>Evaluation Form</a:t>
            </a:r>
            <a:br>
              <a:rPr lang="en-US" dirty="0"/>
            </a:br>
            <a:r>
              <a:rPr lang="en-US" dirty="0"/>
              <a:t>Super Important. Please invest another 2 minutes now to fill out the event survey.</a:t>
            </a:r>
          </a:p>
        </p:txBody>
      </p:sp>
    </p:spTree>
    <p:extLst>
      <p:ext uri="{BB962C8B-B14F-4D97-AF65-F5344CB8AC3E}">
        <p14:creationId xmlns:p14="http://schemas.microsoft.com/office/powerpoint/2010/main" val="332074594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9B17ADC-B6C7-455C-BBF8-FE75AC64513B}"/>
              </a:ext>
            </a:extLst>
          </p:cNvPr>
          <p:cNvSpPr>
            <a:spLocks noGrp="1"/>
          </p:cNvSpPr>
          <p:nvPr>
            <p:ph type="body" sz="quarter" idx="12"/>
          </p:nvPr>
        </p:nvSpPr>
        <p:spPr>
          <a:xfrm>
            <a:off x="271104" y="3384551"/>
            <a:ext cx="10014402" cy="2287382"/>
          </a:xfrm>
        </p:spPr>
        <p:txBody>
          <a:bodyPr/>
          <a:lstStyle/>
          <a:p>
            <a:r>
              <a:rPr lang="en-US" sz="4400" dirty="0"/>
              <a:t>Think about how the technologies you learn about can be leveraged in your business!</a:t>
            </a:r>
          </a:p>
        </p:txBody>
      </p:sp>
      <p:sp>
        <p:nvSpPr>
          <p:cNvPr id="2" name="Title 1">
            <a:extLst>
              <a:ext uri="{FF2B5EF4-FFF2-40B4-BE49-F238E27FC236}">
                <a16:creationId xmlns:a16="http://schemas.microsoft.com/office/drawing/2014/main" id="{B5B67181-AD98-42BF-85E9-B1114831D9FF}"/>
              </a:ext>
            </a:extLst>
          </p:cNvPr>
          <p:cNvSpPr>
            <a:spLocks noGrp="1"/>
          </p:cNvSpPr>
          <p:nvPr>
            <p:ph type="title"/>
          </p:nvPr>
        </p:nvSpPr>
        <p:spPr/>
        <p:txBody>
          <a:bodyPr>
            <a:normAutofit/>
          </a:bodyPr>
          <a:lstStyle/>
          <a:p>
            <a:r>
              <a:rPr lang="en-US" dirty="0"/>
              <a:t>Make the most of the event…</a:t>
            </a:r>
          </a:p>
        </p:txBody>
      </p:sp>
    </p:spTree>
    <p:extLst>
      <p:ext uri="{BB962C8B-B14F-4D97-AF65-F5344CB8AC3E}">
        <p14:creationId xmlns:p14="http://schemas.microsoft.com/office/powerpoint/2010/main" val="108286082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924A-004D-41B9-BF11-86B46B255415}"/>
              </a:ext>
            </a:extLst>
          </p:cNvPr>
          <p:cNvSpPr>
            <a:spLocks noGrp="1"/>
          </p:cNvSpPr>
          <p:nvPr>
            <p:ph type="title"/>
          </p:nvPr>
        </p:nvSpPr>
        <p:spPr/>
        <p:txBody>
          <a:bodyPr/>
          <a:lstStyle/>
          <a:p>
            <a:r>
              <a:rPr lang="en-US" sz="3200" dirty="0"/>
              <a:t>Attendee Challenge </a:t>
            </a:r>
            <a:r>
              <a:rPr lang="en-US" dirty="0"/>
              <a:t>– What Azure challenges should we tackle?</a:t>
            </a:r>
            <a:br>
              <a:rPr lang="en-US" dirty="0"/>
            </a:br>
            <a:r>
              <a:rPr lang="en-US" sz="3200" dirty="0"/>
              <a:t>What Challenges Are You Facing?</a:t>
            </a:r>
            <a:br>
              <a:rPr lang="en-US" sz="3200" dirty="0"/>
            </a:br>
            <a:r>
              <a:rPr lang="en-US" sz="3200" dirty="0"/>
              <a:t>What ideas do you have for projects?</a:t>
            </a:r>
            <a:endParaRPr lang="en-US" dirty="0"/>
          </a:p>
        </p:txBody>
      </p:sp>
      <p:sp>
        <p:nvSpPr>
          <p:cNvPr id="3" name="Content Placeholder 2">
            <a:extLst>
              <a:ext uri="{FF2B5EF4-FFF2-40B4-BE49-F238E27FC236}">
                <a16:creationId xmlns:a16="http://schemas.microsoft.com/office/drawing/2014/main" id="{0650CD24-E0F6-4EAE-8CDE-5B07ACA1F82A}"/>
              </a:ext>
            </a:extLst>
          </p:cNvPr>
          <p:cNvSpPr>
            <a:spLocks noGrp="1"/>
          </p:cNvSpPr>
          <p:nvPr>
            <p:ph idx="1"/>
          </p:nvPr>
        </p:nvSpPr>
        <p:spPr/>
        <p:txBody>
          <a:bodyPr/>
          <a:lstStyle/>
          <a:p>
            <a:pPr marL="0" indent="0">
              <a:buNone/>
            </a:pPr>
            <a:r>
              <a:rPr lang="en-US" dirty="0"/>
              <a:t>Examples: </a:t>
            </a:r>
          </a:p>
          <a:p>
            <a:r>
              <a:rPr lang="en-US" sz="2000" dirty="0"/>
              <a:t>Contoso Purchases Fabrikam and needs to Migrate Fabrikam to Contoso or Azure</a:t>
            </a:r>
          </a:p>
          <a:p>
            <a:r>
              <a:rPr lang="en-US" sz="2000" dirty="0"/>
              <a:t>How to Architect Networks Using Isolation Security Zones to Enhance Security Posture When Moving to Azure</a:t>
            </a:r>
          </a:p>
          <a:p>
            <a:r>
              <a:rPr lang="en-US" sz="2000" dirty="0"/>
              <a:t>What challenges are YOU facing?</a:t>
            </a:r>
          </a:p>
          <a:p>
            <a:endParaRPr lang="en-US" sz="1600" dirty="0"/>
          </a:p>
          <a:p>
            <a:endParaRPr lang="en-US" sz="1600" dirty="0"/>
          </a:p>
          <a:p>
            <a:pPr marL="0" indent="0">
              <a:buNone/>
            </a:pPr>
            <a:r>
              <a:rPr lang="en-US" sz="3200" dirty="0"/>
              <a:t>This is where you get the most out of this event!!!!</a:t>
            </a:r>
          </a:p>
        </p:txBody>
      </p:sp>
      <p:sp>
        <p:nvSpPr>
          <p:cNvPr id="4" name="Text Placeholder 3">
            <a:extLst>
              <a:ext uri="{FF2B5EF4-FFF2-40B4-BE49-F238E27FC236}">
                <a16:creationId xmlns:a16="http://schemas.microsoft.com/office/drawing/2014/main" id="{4E2C55FB-22E2-478F-9604-E02014DC97AA}"/>
              </a:ext>
            </a:extLst>
          </p:cNvPr>
          <p:cNvSpPr>
            <a:spLocks noGrp="1"/>
          </p:cNvSpPr>
          <p:nvPr>
            <p:ph type="body" sz="quarter" idx="10"/>
          </p:nvPr>
        </p:nvSpPr>
        <p:spPr/>
        <p:txBody>
          <a:bodyPr/>
          <a:lstStyle/>
          <a:p>
            <a:endParaRPr lang="en-US"/>
          </a:p>
        </p:txBody>
      </p:sp>
      <p:sp>
        <p:nvSpPr>
          <p:cNvPr id="5" name="Double Wave 4">
            <a:extLst>
              <a:ext uri="{FF2B5EF4-FFF2-40B4-BE49-F238E27FC236}">
                <a16:creationId xmlns:a16="http://schemas.microsoft.com/office/drawing/2014/main" id="{9EC1E62F-B666-4DCC-AC56-E9A1AADF772F}"/>
              </a:ext>
            </a:extLst>
          </p:cNvPr>
          <p:cNvSpPr/>
          <p:nvPr/>
        </p:nvSpPr>
        <p:spPr bwMode="auto">
          <a:xfrm>
            <a:off x="7144033" y="4599708"/>
            <a:ext cx="4637334" cy="1497477"/>
          </a:xfrm>
          <a:prstGeom prst="doubleWave">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a:t>Parking Lot </a:t>
            </a:r>
          </a:p>
          <a:p>
            <a:pPr marL="0" marR="0" indent="0" algn="ctr" defTabSz="914400" rtl="0" eaLnBrk="0" fontAlgn="base" latinLnBrk="0" hangingPunct="0">
              <a:lnSpc>
                <a:spcPct val="100000"/>
              </a:lnSpc>
              <a:spcBef>
                <a:spcPct val="0"/>
              </a:spcBef>
              <a:spcAft>
                <a:spcPct val="0"/>
              </a:spcAft>
              <a:buClrTx/>
              <a:buSzTx/>
              <a:buFontTx/>
              <a:buNone/>
              <a:tabLst/>
            </a:pPr>
            <a:r>
              <a:rPr lang="en-US" sz="3600" dirty="0"/>
              <a:t>Post It Notes</a:t>
            </a:r>
            <a:endParaRPr kumimoji="0" lang="en-US" sz="36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57652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9D1C08-ABF2-4178-9600-F70D7803A73A}"/>
              </a:ext>
            </a:extLst>
          </p:cNvPr>
          <p:cNvSpPr>
            <a:spLocks noGrp="1"/>
          </p:cNvSpPr>
          <p:nvPr>
            <p:ph type="title"/>
          </p:nvPr>
        </p:nvSpPr>
        <p:spPr/>
        <p:txBody>
          <a:bodyPr/>
          <a:lstStyle/>
          <a:p>
            <a:r>
              <a:rPr lang="en-US" dirty="0"/>
              <a:t>Making it REAL!!!</a:t>
            </a:r>
          </a:p>
        </p:txBody>
      </p:sp>
      <p:sp>
        <p:nvSpPr>
          <p:cNvPr id="7" name="Text Placeholder 6">
            <a:extLst>
              <a:ext uri="{FF2B5EF4-FFF2-40B4-BE49-F238E27FC236}">
                <a16:creationId xmlns:a16="http://schemas.microsoft.com/office/drawing/2014/main" id="{0759DD94-2A1B-4404-ACE7-1951FAB3EFAD}"/>
              </a:ext>
            </a:extLst>
          </p:cNvPr>
          <p:cNvSpPr>
            <a:spLocks noGrp="1"/>
          </p:cNvSpPr>
          <p:nvPr>
            <p:ph sz="half" idx="1"/>
          </p:nvPr>
        </p:nvSpPr>
        <p:spPr>
          <a:xfrm>
            <a:off x="348252" y="1934580"/>
            <a:ext cx="532865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1:  Monday, May 14, 2018</a:t>
            </a:r>
            <a:endParaRPr lang="en-US" dirty="0"/>
          </a:p>
        </p:txBody>
      </p:sp>
      <p:sp>
        <p:nvSpPr>
          <p:cNvPr id="2" name="Content Placeholder 1">
            <a:extLst>
              <a:ext uri="{FF2B5EF4-FFF2-40B4-BE49-F238E27FC236}">
                <a16:creationId xmlns:a16="http://schemas.microsoft.com/office/drawing/2014/main" id="{9BA3A437-D097-4F9D-AB53-99AE664BFD7A}"/>
              </a:ext>
            </a:extLst>
          </p:cNvPr>
          <p:cNvSpPr>
            <a:spLocks noGrp="1"/>
          </p:cNvSpPr>
          <p:nvPr>
            <p:ph sz="half" idx="2"/>
          </p:nvPr>
        </p:nvSpPr>
        <p:spPr>
          <a:xfrm>
            <a:off x="5880101" y="1934580"/>
            <a:ext cx="5067300" cy="4183586"/>
          </a:xfrm>
        </p:spPr>
        <p:txBody>
          <a:bodyPr/>
          <a:lstStyle/>
          <a:p>
            <a:pPr marL="0" indent="0">
              <a:buNone/>
            </a:pPr>
            <a:r>
              <a:rPr lang="en-US" altLang="en-US"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Day 2:  Tuesday, May 15, 2018</a:t>
            </a:r>
            <a:endParaRPr lang="en-US" dirty="0"/>
          </a:p>
        </p:txBody>
      </p:sp>
      <p:sp>
        <p:nvSpPr>
          <p:cNvPr id="5" name="Text Placeholder 4">
            <a:extLst>
              <a:ext uri="{FF2B5EF4-FFF2-40B4-BE49-F238E27FC236}">
                <a16:creationId xmlns:a16="http://schemas.microsoft.com/office/drawing/2014/main" id="{1597504A-3771-4074-B4AF-E06D8FB05A9B}"/>
              </a:ext>
            </a:extLst>
          </p:cNvPr>
          <p:cNvSpPr>
            <a:spLocks noGrp="1"/>
          </p:cNvSpPr>
          <p:nvPr>
            <p:ph type="body" sz="quarter" idx="10"/>
          </p:nvPr>
        </p:nvSpPr>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Evaluation Link: </a:t>
            </a:r>
            <a:r>
              <a:rPr lang="en-US" u="sng" dirty="0">
                <a:hlinkClick r:id="rId2"/>
              </a:rPr>
              <a:t>https://tinyurl.com/510GA535</a:t>
            </a:r>
            <a:r>
              <a:rPr lang="en-US" dirty="0"/>
              <a:t> </a:t>
            </a: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3">
            <a:extLst>
              <a:ext uri="{FF2B5EF4-FFF2-40B4-BE49-F238E27FC236}">
                <a16:creationId xmlns:a16="http://schemas.microsoft.com/office/drawing/2014/main" id="{22807FEE-3114-49FA-954E-D217EC6E3D05}"/>
              </a:ext>
            </a:extLst>
          </p:cNvPr>
          <p:cNvSpPr>
            <a:spLocks noChangeArrowheads="1"/>
          </p:cNvSpPr>
          <p:nvPr/>
        </p:nvSpPr>
        <p:spPr bwMode="auto">
          <a:xfrm>
            <a:off x="6456088" y="5804850"/>
            <a:ext cx="4195379" cy="96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0" numCol="1" anchor="ctr" anchorCtr="0" compatLnSpc="1">
            <a:prstTxWarp prst="textNoShape">
              <a:avLst/>
            </a:prstTxWarp>
            <a:spAutoFit/>
          </a:bodyPr>
          <a:lstStyle/>
          <a:p>
            <a:pPr eaLnBrk="0" hangingPunct="0"/>
            <a:r>
              <a:rPr lang="en-US" altLang="en-US" sz="1200" dirty="0">
                <a:latin typeface="Calibri Light" panose="020F0302020204030204" pitchFamily="34" charset="0"/>
                <a:ea typeface="Times New Roman" panose="02020603050405020304" pitchFamily="18" charset="0"/>
                <a:cs typeface="Calibri Light" panose="020F0302020204030204" pitchFamily="34" charset="0"/>
              </a:rPr>
              <a:t>Room</a:t>
            </a:r>
            <a:r>
              <a:rPr lang="en-US" altLang="en-US" sz="1200" b="0" dirty="0">
                <a:latin typeface="Calibri Light" panose="020F0302020204030204" pitchFamily="34" charset="0"/>
                <a:ea typeface="Times New Roman" panose="02020603050405020304" pitchFamily="18" charset="0"/>
                <a:cs typeface="Calibri Light" panose="020F0302020204030204" pitchFamily="34" charset="0"/>
              </a:rPr>
              <a:t>:   1st Floor - Washington</a:t>
            </a:r>
            <a:endParaRPr lang="en-US" altLang="en-US" sz="300" b="0" dirty="0"/>
          </a:p>
          <a:p>
            <a:pPr eaLnBrk="0" hangingPunct="0"/>
            <a:r>
              <a:rPr lang="en-US" altLang="en-US" sz="1200" dirty="0" err="1">
                <a:latin typeface="Calibri Light" panose="020F0302020204030204" pitchFamily="34" charset="0"/>
                <a:ea typeface="Calibri" panose="020F0502020204030204" pitchFamily="34" charset="0"/>
                <a:cs typeface="Calibri Light" panose="020F0302020204030204" pitchFamily="34" charset="0"/>
              </a:rPr>
              <a:t>WiFi</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MSFTGUEST;  Open browser; Event Code: TBD</a:t>
            </a:r>
          </a:p>
          <a:p>
            <a:pPr eaLnBrk="0" hangingPunct="0"/>
            <a:r>
              <a:rPr lang="en-US" altLang="en-US" sz="1200" dirty="0">
                <a:latin typeface="Calibri Light" panose="020F0302020204030204" pitchFamily="34" charset="0"/>
                <a:cs typeface="Calibri Light" panose="020F0302020204030204" pitchFamily="34" charset="0"/>
              </a:rPr>
              <a:t>Content:</a:t>
            </a:r>
            <a:r>
              <a:rPr lang="en-US" altLang="en-US" sz="1200" b="0" dirty="0">
                <a:latin typeface="Calibri Light" panose="020F0302020204030204" pitchFamily="34" charset="0"/>
                <a:cs typeface="Calibri Light" panose="020F0302020204030204" pitchFamily="34" charset="0"/>
              </a:rPr>
              <a:t> </a:t>
            </a:r>
            <a:r>
              <a:rPr lang="en-US" altLang="en-US" sz="1200" b="0" dirty="0">
                <a:latin typeface="Calibri Light" panose="020F0302020204030204" pitchFamily="34" charset="0"/>
                <a:ea typeface="Calibri" panose="020F0502020204030204" pitchFamily="34" charset="0"/>
                <a:cs typeface="Calibri Light" panose="020F0302020204030204" pitchFamily="34" charset="0"/>
                <a:hlinkClick r:id="rId3"/>
              </a:rPr>
              <a:t>https://github.com/guruskill/70-535</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a:t>
            </a:r>
          </a:p>
          <a:p>
            <a:pPr eaLnBrk="0" hangingPunct="0"/>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Folders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Decks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Presentations\2018-05-14-Boston\   </a:t>
            </a:r>
            <a:r>
              <a:rPr lang="en-US" altLang="en-US" sz="1200" dirty="0">
                <a:latin typeface="Calibri Light" panose="020F0302020204030204" pitchFamily="34" charset="0"/>
                <a:ea typeface="Calibri" panose="020F0502020204030204" pitchFamily="34" charset="0"/>
                <a:cs typeface="Calibri Light" panose="020F0302020204030204" pitchFamily="34" charset="0"/>
              </a:rPr>
              <a:t>Labs</a:t>
            </a:r>
            <a:r>
              <a:rPr lang="en-US" altLang="en-US" sz="1200" b="0" dirty="0">
                <a:latin typeface="Calibri Light" panose="020F0302020204030204" pitchFamily="34" charset="0"/>
                <a:ea typeface="Calibri" panose="020F0502020204030204" pitchFamily="34" charset="0"/>
                <a:cs typeface="Calibri Light" panose="020F0302020204030204" pitchFamily="34" charset="0"/>
              </a:rPr>
              <a:t>: Labs\</a:t>
            </a:r>
            <a:endParaRPr lang="en-US" altLang="en-US" sz="1200" b="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FFCA02C-D337-4BE1-B27F-7C5EF7D8EA5A}"/>
              </a:ext>
            </a:extLst>
          </p:cNvPr>
          <p:cNvSpPr/>
          <p:nvPr/>
        </p:nvSpPr>
        <p:spPr bwMode="auto">
          <a:xfrm>
            <a:off x="0" y="-13667"/>
            <a:ext cx="12192000" cy="998378"/>
          </a:xfrm>
          <a:prstGeom prst="rect">
            <a:avLst/>
          </a:prstGeom>
          <a:solidFill>
            <a:srgbClr val="92D05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4800" b="1" i="0" u="none" strike="noStrike" cap="none" normalizeH="0" baseline="0" dirty="0">
                <a:ln>
                  <a:noFill/>
                </a:ln>
                <a:solidFill>
                  <a:schemeClr val="tx1"/>
                </a:solidFill>
                <a:effectLst/>
                <a:latin typeface="Verdana" pitchFamily="34" charset="0"/>
              </a:rPr>
              <a:t>Making It REAL!!!</a:t>
            </a:r>
          </a:p>
        </p:txBody>
      </p:sp>
      <p:graphicFrame>
        <p:nvGraphicFramePr>
          <p:cNvPr id="4" name="Table 3">
            <a:extLst>
              <a:ext uri="{FF2B5EF4-FFF2-40B4-BE49-F238E27FC236}">
                <a16:creationId xmlns:a16="http://schemas.microsoft.com/office/drawing/2014/main" id="{FBAFCE12-8F4C-4BA2-AF8B-C7F037805B4C}"/>
              </a:ext>
            </a:extLst>
          </p:cNvPr>
          <p:cNvGraphicFramePr>
            <a:graphicFrameLocks noGrp="1"/>
          </p:cNvGraphicFramePr>
          <p:nvPr>
            <p:extLst>
              <p:ext uri="{D42A27DB-BD31-4B8C-83A1-F6EECF244321}">
                <p14:modId xmlns:p14="http://schemas.microsoft.com/office/powerpoint/2010/main" val="630196592"/>
              </p:ext>
            </p:extLst>
          </p:nvPr>
        </p:nvGraphicFramePr>
        <p:xfrm>
          <a:off x="187571" y="2276615"/>
          <a:ext cx="5548343" cy="4271899"/>
        </p:xfrm>
        <a:graphic>
          <a:graphicData uri="http://schemas.openxmlformats.org/drawingml/2006/table">
            <a:tbl>
              <a:tblPr firstRow="1" firstCol="1" bandRow="1"/>
              <a:tblGrid>
                <a:gridCol w="1182434">
                  <a:extLst>
                    <a:ext uri="{9D8B030D-6E8A-4147-A177-3AD203B41FA5}">
                      <a16:colId xmlns:a16="http://schemas.microsoft.com/office/drawing/2014/main" val="2301337170"/>
                    </a:ext>
                  </a:extLst>
                </a:gridCol>
                <a:gridCol w="2465930">
                  <a:extLst>
                    <a:ext uri="{9D8B030D-6E8A-4147-A177-3AD203B41FA5}">
                      <a16:colId xmlns:a16="http://schemas.microsoft.com/office/drawing/2014/main" val="3362276741"/>
                    </a:ext>
                  </a:extLst>
                </a:gridCol>
                <a:gridCol w="1899979">
                  <a:extLst>
                    <a:ext uri="{9D8B030D-6E8A-4147-A177-3AD203B41FA5}">
                      <a16:colId xmlns:a16="http://schemas.microsoft.com/office/drawing/2014/main" val="3762334117"/>
                    </a:ext>
                  </a:extLst>
                </a:gridCol>
              </a:tblGrid>
              <a:tr h="197485">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C000"/>
                    </a:solidFill>
                  </a:tcPr>
                </a:tc>
                <a:extLst>
                  <a:ext uri="{0D108BD9-81ED-4DB2-BD59-A6C34878D82A}">
                    <a16:rowId xmlns:a16="http://schemas.microsoft.com/office/drawing/2014/main" val="161514921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775752262"/>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8:45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Welcome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47048160"/>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9:00 – 9:15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Agenda Overview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5866666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9:15 – 9:50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Becoming a Cloud Architect &amp; DevOps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92215348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9:50-10:15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Fidelity Certified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Ryan Sockalosky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4520219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381386270"/>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10:30 – 11:30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Network Implementation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980943936"/>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11:30 – 12:30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Data Implementation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2775193552"/>
                  </a:ext>
                </a:extLst>
              </a:tr>
              <a:tr h="27178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12:30 – 1:30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68979221"/>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1:30 – 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for Operations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Patrick El-Azem</a:t>
                      </a:r>
                      <a:r>
                        <a:rPr lang="en-US" sz="1200">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448859325"/>
                  </a:ext>
                </a:extLst>
              </a:tr>
              <a:tr h="26670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2:30 – 2:45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gridSpan="2">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368684068"/>
                  </a:ext>
                </a:extLst>
              </a:tr>
              <a:tr h="277495">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2:45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Security &amp; Identity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950979269"/>
                  </a:ext>
                </a:extLst>
              </a:tr>
              <a:tr h="509270">
                <a:tc>
                  <a:txBody>
                    <a:bodyPr/>
                    <a:lstStyle/>
                    <a:p>
                      <a:pPr marL="0" marR="0" algn="ctr">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3:30 – 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a:txBody>
                    <a:bodyPr/>
                    <a:lstStyle/>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Making it Real with Practical Application – Brainstorming &amp; Assigned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gn="ctr">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 Patrick, Others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667102697"/>
                  </a:ext>
                </a:extLst>
              </a:tr>
            </a:tbl>
          </a:graphicData>
        </a:graphic>
      </p:graphicFrame>
      <p:graphicFrame>
        <p:nvGraphicFramePr>
          <p:cNvPr id="11" name="Table 10">
            <a:extLst>
              <a:ext uri="{FF2B5EF4-FFF2-40B4-BE49-F238E27FC236}">
                <a16:creationId xmlns:a16="http://schemas.microsoft.com/office/drawing/2014/main" id="{7F19D4C8-80EB-4189-B2ED-571A30A848C7}"/>
              </a:ext>
            </a:extLst>
          </p:cNvPr>
          <p:cNvGraphicFramePr>
            <a:graphicFrameLocks noGrp="1"/>
          </p:cNvGraphicFramePr>
          <p:nvPr>
            <p:extLst>
              <p:ext uri="{D42A27DB-BD31-4B8C-83A1-F6EECF244321}">
                <p14:modId xmlns:p14="http://schemas.microsoft.com/office/powerpoint/2010/main" val="2057705130"/>
              </p:ext>
            </p:extLst>
          </p:nvPr>
        </p:nvGraphicFramePr>
        <p:xfrm>
          <a:off x="5880101" y="2484783"/>
          <a:ext cx="5901267" cy="3222055"/>
        </p:xfrm>
        <a:graphic>
          <a:graphicData uri="http://schemas.openxmlformats.org/drawingml/2006/table">
            <a:tbl>
              <a:tblPr firstRow="1" firstCol="1" bandRow="1"/>
              <a:tblGrid>
                <a:gridCol w="1322413">
                  <a:extLst>
                    <a:ext uri="{9D8B030D-6E8A-4147-A177-3AD203B41FA5}">
                      <a16:colId xmlns:a16="http://schemas.microsoft.com/office/drawing/2014/main" val="850126628"/>
                    </a:ext>
                  </a:extLst>
                </a:gridCol>
                <a:gridCol w="3008489">
                  <a:extLst>
                    <a:ext uri="{9D8B030D-6E8A-4147-A177-3AD203B41FA5}">
                      <a16:colId xmlns:a16="http://schemas.microsoft.com/office/drawing/2014/main" val="250458730"/>
                    </a:ext>
                  </a:extLst>
                </a:gridCol>
                <a:gridCol w="1570365">
                  <a:extLst>
                    <a:ext uri="{9D8B030D-6E8A-4147-A177-3AD203B41FA5}">
                      <a16:colId xmlns:a16="http://schemas.microsoft.com/office/drawing/2014/main" val="4272312493"/>
                    </a:ext>
                  </a:extLst>
                </a:gridCol>
              </a:tblGrid>
              <a:tr h="280670">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tc>
                  <a:txBody>
                    <a:bodyPr/>
                    <a:lstStyle/>
                    <a:p>
                      <a:pPr marL="0" marR="0" algn="ctr">
                        <a:lnSpc>
                          <a:spcPct val="106000"/>
                        </a:lnSpc>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70C0"/>
                    </a:solidFill>
                  </a:tcPr>
                </a:tc>
                <a:extLst>
                  <a:ext uri="{0D108BD9-81ED-4DB2-BD59-A6C34878D82A}">
                    <a16:rowId xmlns:a16="http://schemas.microsoft.com/office/drawing/2014/main" val="2300621151"/>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8:30 – 9:00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Breakfast, Registration, Setup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27592101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9:00 – 10:15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Exam Tips and Architecting for Your Company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487951899"/>
                  </a:ext>
                </a:extLst>
              </a:tr>
              <a:tr h="22987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10:15 – 10:30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 &amp; Networking with Microsoft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4108070279"/>
                  </a:ext>
                </a:extLst>
              </a:tr>
              <a:tr h="256540">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10:30 – 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Design Compute Infrastructure</a:t>
                      </a: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Stolts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157430849"/>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12:00 – 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Lunch &amp; Networking &amp;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2634617100"/>
                  </a:ext>
                </a:extLst>
              </a:tr>
              <a:tr h="27749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1:00 – 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Design Solutions Using Platform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Coach Culbertson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278559156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3:15 – 3:30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gridSpan="2">
                  <a:txBody>
                    <a:bodyPr/>
                    <a:lstStyle/>
                    <a:p>
                      <a:pPr marL="0" marR="0" algn="ctr">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477047690"/>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3:30 – 4:15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3724455268"/>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4:15 – 4:45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Architecting Real World Solutions – Whiteboarding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2D050"/>
                    </a:solidFill>
                  </a:tcPr>
                </a:tc>
                <a:tc>
                  <a:txBody>
                    <a:bodyPr/>
                    <a:lstStyle/>
                    <a:p>
                      <a:pPr marL="0" marR="0">
                        <a:lnSpc>
                          <a:spcPct val="106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Dan, Coach, Others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FF4"/>
                    </a:solidFill>
                  </a:tcPr>
                </a:tc>
                <a:extLst>
                  <a:ext uri="{0D108BD9-81ED-4DB2-BD59-A6C34878D82A}">
                    <a16:rowId xmlns:a16="http://schemas.microsoft.com/office/drawing/2014/main" val="3207874106"/>
                  </a:ext>
                </a:extLst>
              </a:tr>
              <a:tr h="271145">
                <a:tc>
                  <a:txBody>
                    <a:bodyPr/>
                    <a:lstStyle/>
                    <a:p>
                      <a:pPr marL="0" marR="0" algn="ctr">
                        <a:lnSpc>
                          <a:spcPct val="106000"/>
                        </a:lnSpc>
                        <a:spcBef>
                          <a:spcPts val="0"/>
                        </a:spcBef>
                        <a:spcAft>
                          <a:spcPts val="0"/>
                        </a:spcAft>
                      </a:pPr>
                      <a:r>
                        <a:rPr lang="en-US" sz="1300" b="1" kern="120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4:45-5:00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70C0"/>
                    </a:solidFill>
                  </a:tcPr>
                </a:tc>
                <a:tc>
                  <a:txBody>
                    <a:bodyPr/>
                    <a:lstStyle/>
                    <a:p>
                      <a:pPr marL="0" marR="0">
                        <a:lnSpc>
                          <a:spcPct val="106000"/>
                        </a:lnSpc>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Next Steps and Homework (Labs)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Dan, 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325" marR="60325" marT="15240" marB="1524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8DEE7"/>
                    </a:solidFill>
                  </a:tcPr>
                </a:tc>
                <a:extLst>
                  <a:ext uri="{0D108BD9-81ED-4DB2-BD59-A6C34878D82A}">
                    <a16:rowId xmlns:a16="http://schemas.microsoft.com/office/drawing/2014/main" val="1924429069"/>
                  </a:ext>
                </a:extLst>
              </a:tr>
            </a:tbl>
          </a:graphicData>
        </a:graphic>
      </p:graphicFrame>
    </p:spTree>
    <p:extLst>
      <p:ext uri="{BB962C8B-B14F-4D97-AF65-F5344CB8AC3E}">
        <p14:creationId xmlns:p14="http://schemas.microsoft.com/office/powerpoint/2010/main" val="273862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AF88D8-32BE-41A9-AD16-EF1F93ADD441}"/>
              </a:ext>
            </a:extLst>
          </p:cNvPr>
          <p:cNvSpPr>
            <a:spLocks noGrp="1"/>
          </p:cNvSpPr>
          <p:nvPr>
            <p:ph type="body" sz="quarter" idx="12"/>
          </p:nvPr>
        </p:nvSpPr>
        <p:spPr>
          <a:xfrm>
            <a:off x="271102" y="1945758"/>
            <a:ext cx="11371547" cy="3561907"/>
          </a:xfrm>
        </p:spPr>
        <p:txBody>
          <a:bodyPr/>
          <a:lstStyle/>
          <a:p>
            <a:r>
              <a:rPr lang="en-US" dirty="0"/>
              <a:t>50% off for next 30 days</a:t>
            </a:r>
          </a:p>
          <a:p>
            <a:endParaRPr lang="en-US" dirty="0"/>
          </a:p>
          <a:p>
            <a:r>
              <a:rPr lang="en-US" dirty="0"/>
              <a:t>Please take the exam within the voucher activation window.  </a:t>
            </a:r>
          </a:p>
          <a:p>
            <a:r>
              <a:rPr lang="en-US" dirty="0"/>
              <a:t>The voucher is tied directly to you and will be emailed directly to you right after the event.</a:t>
            </a:r>
          </a:p>
        </p:txBody>
      </p:sp>
      <p:sp>
        <p:nvSpPr>
          <p:cNvPr id="4" name="Title 3">
            <a:extLst>
              <a:ext uri="{FF2B5EF4-FFF2-40B4-BE49-F238E27FC236}">
                <a16:creationId xmlns:a16="http://schemas.microsoft.com/office/drawing/2014/main" id="{BBC3F4A2-099C-428A-80A0-1B6A5FD15734}"/>
              </a:ext>
            </a:extLst>
          </p:cNvPr>
          <p:cNvSpPr>
            <a:spLocks noGrp="1"/>
          </p:cNvSpPr>
          <p:nvPr>
            <p:ph type="title"/>
          </p:nvPr>
        </p:nvSpPr>
        <p:spPr/>
        <p:txBody>
          <a:bodyPr>
            <a:normAutofit/>
          </a:bodyPr>
          <a:lstStyle/>
          <a:p>
            <a:r>
              <a:rPr lang="en-US" dirty="0"/>
              <a:t>We have exam vouchers!!!</a:t>
            </a:r>
          </a:p>
        </p:txBody>
      </p:sp>
    </p:spTree>
    <p:extLst>
      <p:ext uri="{BB962C8B-B14F-4D97-AF65-F5344CB8AC3E}">
        <p14:creationId xmlns:p14="http://schemas.microsoft.com/office/powerpoint/2010/main" val="3509884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FAB9F4-2610-4B82-A3C8-49AB51E6A56D}"/>
              </a:ext>
            </a:extLst>
          </p:cNvPr>
          <p:cNvSpPr>
            <a:spLocks noGrp="1"/>
          </p:cNvSpPr>
          <p:nvPr>
            <p:ph type="body" sz="quarter" idx="12"/>
          </p:nvPr>
        </p:nvSpPr>
        <p:spPr>
          <a:xfrm>
            <a:off x="271103" y="1975104"/>
            <a:ext cx="9649074" cy="3532561"/>
          </a:xfrm>
        </p:spPr>
        <p:txBody>
          <a:bodyPr/>
          <a:lstStyle/>
          <a:p>
            <a:pPr lvl="0"/>
            <a:r>
              <a:rPr lang="en-US" sz="3600" b="1" dirty="0"/>
              <a:t>Free Test Prep Voucher: </a:t>
            </a:r>
            <a:endParaRPr lang="en-US" sz="3600" dirty="0"/>
          </a:p>
          <a:p>
            <a:pPr lvl="1"/>
            <a:r>
              <a:rPr lang="en-US" dirty="0"/>
              <a:t>We are offering a test prep voucher to every attendee on a request basis only. Attendees will have to email </a:t>
            </a:r>
            <a:r>
              <a:rPr lang="en-US" u="sng" dirty="0">
                <a:hlinkClick r:id="rId2"/>
              </a:rPr>
              <a:t>skillupmsft@microsoft.com</a:t>
            </a:r>
            <a:r>
              <a:rPr lang="en-US" dirty="0"/>
              <a:t> to receive their code after the event. They will receive a note about this in their Thank You email but please make sure this is something you promote at this event. </a:t>
            </a:r>
            <a:r>
              <a:rPr lang="en-US" b="1" dirty="0"/>
              <a:t>Please note</a:t>
            </a:r>
            <a:r>
              <a:rPr lang="en-US" dirty="0"/>
              <a:t>: There is a limited number of vouchers available. They are distributed on a first-come, first-served basis until all our vouchers have been requested.</a:t>
            </a:r>
          </a:p>
          <a:p>
            <a:endParaRPr lang="en-US" dirty="0"/>
          </a:p>
        </p:txBody>
      </p:sp>
      <p:sp>
        <p:nvSpPr>
          <p:cNvPr id="3" name="Title 2">
            <a:extLst>
              <a:ext uri="{FF2B5EF4-FFF2-40B4-BE49-F238E27FC236}">
                <a16:creationId xmlns:a16="http://schemas.microsoft.com/office/drawing/2014/main" id="{6778E768-A720-4D87-9A55-DCD602E70F81}"/>
              </a:ext>
            </a:extLst>
          </p:cNvPr>
          <p:cNvSpPr>
            <a:spLocks noGrp="1"/>
          </p:cNvSpPr>
          <p:nvPr>
            <p:ph type="title"/>
          </p:nvPr>
        </p:nvSpPr>
        <p:spPr/>
        <p:txBody>
          <a:bodyPr/>
          <a:lstStyle/>
          <a:p>
            <a:r>
              <a:rPr lang="en-US" dirty="0"/>
              <a:t>We have free practice exams</a:t>
            </a:r>
          </a:p>
        </p:txBody>
      </p:sp>
    </p:spTree>
    <p:extLst>
      <p:ext uri="{BB962C8B-B14F-4D97-AF65-F5344CB8AC3E}">
        <p14:creationId xmlns:p14="http://schemas.microsoft.com/office/powerpoint/2010/main" val="2259089299"/>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52-72A0-4110-8702-D7608E03DEEF}"/>
              </a:ext>
            </a:extLst>
          </p:cNvPr>
          <p:cNvSpPr>
            <a:spLocks noGrp="1"/>
          </p:cNvSpPr>
          <p:nvPr>
            <p:ph type="title"/>
          </p:nvPr>
        </p:nvSpPr>
        <p:spPr>
          <a:xfrm>
            <a:off x="187571" y="-3"/>
            <a:ext cx="11769968" cy="1021218"/>
          </a:xfrm>
        </p:spPr>
        <p:txBody>
          <a:bodyPr/>
          <a:lstStyle/>
          <a:p>
            <a:r>
              <a:rPr lang="en-US" sz="4000" dirty="0"/>
              <a:t>Program Roadmap - </a:t>
            </a:r>
            <a:r>
              <a:rPr lang="en-US" sz="2400" dirty="0"/>
              <a:t>So Far…Futures coming later </a:t>
            </a:r>
          </a:p>
        </p:txBody>
      </p:sp>
      <p:sp>
        <p:nvSpPr>
          <p:cNvPr id="5" name="Text Placeholder 4">
            <a:extLst>
              <a:ext uri="{FF2B5EF4-FFF2-40B4-BE49-F238E27FC236}">
                <a16:creationId xmlns:a16="http://schemas.microsoft.com/office/drawing/2014/main" id="{B758977E-FD52-4501-8A0F-7E719084ABDA}"/>
              </a:ext>
            </a:extLst>
          </p:cNvPr>
          <p:cNvSpPr>
            <a:spLocks noGrp="1"/>
          </p:cNvSpPr>
          <p:nvPr>
            <p:ph type="body" idx="1"/>
          </p:nvPr>
        </p:nvSpPr>
        <p:spPr>
          <a:xfrm>
            <a:off x="348338" y="1116419"/>
            <a:ext cx="11433116" cy="5190718"/>
          </a:xfrm>
        </p:spPr>
        <p:txBody>
          <a:bodyPr/>
          <a:lstStyle/>
          <a:p>
            <a:r>
              <a:rPr lang="en-US" dirty="0"/>
              <a:t>Certification Training (85% Pass Rate)</a:t>
            </a:r>
          </a:p>
          <a:p>
            <a:pPr lvl="1"/>
            <a:r>
              <a:rPr lang="en-US" dirty="0"/>
              <a:t>70-533 Implementing Azure Solutions</a:t>
            </a:r>
          </a:p>
          <a:p>
            <a:pPr lvl="1"/>
            <a:r>
              <a:rPr lang="en-US" dirty="0"/>
              <a:t>70-535 Architecting Azure Solutions</a:t>
            </a:r>
          </a:p>
          <a:p>
            <a:pPr lvl="1"/>
            <a:r>
              <a:rPr lang="en-US" dirty="0"/>
              <a:t>70-475 Big Data</a:t>
            </a:r>
          </a:p>
          <a:p>
            <a:pPr lvl="1"/>
            <a:r>
              <a:rPr lang="en-US" dirty="0"/>
              <a:t>70-774 Machine Learning</a:t>
            </a:r>
          </a:p>
          <a:p>
            <a:pPr lvl="1"/>
            <a:r>
              <a:rPr lang="en-US" dirty="0"/>
              <a:t>70-777 Cosmos DB</a:t>
            </a:r>
          </a:p>
          <a:p>
            <a:pPr lvl="1"/>
            <a:r>
              <a:rPr lang="en-US" dirty="0"/>
              <a:t>Linux on Azure (with Linux Foundation) Kicks off June 2018</a:t>
            </a:r>
          </a:p>
          <a:p>
            <a:r>
              <a:rPr lang="en-US" dirty="0"/>
              <a:t>Pilot Deep Dives</a:t>
            </a:r>
          </a:p>
          <a:p>
            <a:pPr lvl="1"/>
            <a:r>
              <a:rPr lang="en-US" dirty="0"/>
              <a:t>DevOps</a:t>
            </a:r>
          </a:p>
          <a:p>
            <a:pPr lvl="1"/>
            <a:r>
              <a:rPr lang="en-US" dirty="0"/>
              <a:t>Many Projects, many customers</a:t>
            </a:r>
          </a:p>
          <a:p>
            <a:endParaRPr lang="en-US" dirty="0"/>
          </a:p>
        </p:txBody>
      </p:sp>
      <p:sp>
        <p:nvSpPr>
          <p:cNvPr id="7" name="Text Placeholder 6">
            <a:extLst>
              <a:ext uri="{FF2B5EF4-FFF2-40B4-BE49-F238E27FC236}">
                <a16:creationId xmlns:a16="http://schemas.microsoft.com/office/drawing/2014/main" id="{306EF029-6EBC-4474-AB84-B264F3D13AD6}"/>
              </a:ext>
            </a:extLst>
          </p:cNvPr>
          <p:cNvSpPr>
            <a:spLocks noGrp="1"/>
          </p:cNvSpPr>
          <p:nvPr>
            <p:ph type="body" sz="quarter" idx="10"/>
          </p:nvPr>
        </p:nvSpPr>
        <p:spPr/>
        <p:txBody>
          <a:bodyPr/>
          <a:lstStyle/>
          <a:p>
            <a:r>
              <a:rPr lang="en-US" altLang="en-US" sz="2400" dirty="0">
                <a:latin typeface="Calibri Light" panose="020F0302020204030204" pitchFamily="34" charset="0"/>
                <a:ea typeface="Calibri" panose="020F0502020204030204" pitchFamily="34" charset="0"/>
                <a:cs typeface="Calibri Light" panose="020F0302020204030204" pitchFamily="34" charset="0"/>
              </a:rPr>
              <a:t>Program Home:  </a:t>
            </a:r>
            <a:r>
              <a:rPr lang="en-US" altLang="en-US" sz="2400" dirty="0">
                <a:latin typeface="Calibri Light" panose="020F0302020204030204" pitchFamily="34" charset="0"/>
                <a:ea typeface="Calibri" panose="020F0502020204030204" pitchFamily="34" charset="0"/>
                <a:cs typeface="Calibri Light" panose="020F0302020204030204" pitchFamily="34" charset="0"/>
                <a:hlinkClick r:id="rId2"/>
              </a:rPr>
              <a:t>https://aka.ms/certup</a:t>
            </a:r>
            <a:endParaRPr lang="en-US" sz="2400" dirty="0"/>
          </a:p>
        </p:txBody>
      </p:sp>
    </p:spTree>
    <p:extLst>
      <p:ext uri="{BB962C8B-B14F-4D97-AF65-F5344CB8AC3E}">
        <p14:creationId xmlns:p14="http://schemas.microsoft.com/office/powerpoint/2010/main" val="1161359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23051|recordLength=186584|start=0|end=23051|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GuruSkill">
  <a:themeElements>
    <a:clrScheme name="Custom 1">
      <a:dk1>
        <a:srgbClr val="000000"/>
      </a:dk1>
      <a:lt1>
        <a:srgbClr val="FFFFFF"/>
      </a:lt1>
      <a:dk2>
        <a:srgbClr val="000099"/>
      </a:dk2>
      <a:lt2>
        <a:srgbClr val="C0C0C0"/>
      </a:lt2>
      <a:accent1>
        <a:srgbClr val="FFFFFF"/>
      </a:accent1>
      <a:accent2>
        <a:srgbClr val="8DACD0"/>
      </a:accent2>
      <a:accent3>
        <a:srgbClr val="FFFFFF"/>
      </a:accent3>
      <a:accent4>
        <a:srgbClr val="000000"/>
      </a:accent4>
      <a:accent5>
        <a:srgbClr val="FF9900"/>
      </a:accent5>
      <a:accent6>
        <a:srgbClr val="0000FE"/>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3022</Words>
  <Application>Microsoft Office PowerPoint</Application>
  <PresentationFormat>Widescreen</PresentationFormat>
  <Paragraphs>542</Paragraphs>
  <Slides>33</Slides>
  <Notes>19</Notes>
  <HiddenSlides>1</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Consolas</vt:lpstr>
      <vt:lpstr>Segoe Light</vt:lpstr>
      <vt:lpstr>Courier New</vt:lpstr>
      <vt:lpstr>Calibri Light</vt:lpstr>
      <vt:lpstr>Wingdings</vt:lpstr>
      <vt:lpstr>Segoe UI Light</vt:lpstr>
      <vt:lpstr>Segoe UI</vt:lpstr>
      <vt:lpstr>Arial</vt:lpstr>
      <vt:lpstr>Symbol</vt:lpstr>
      <vt:lpstr>Times New Roman</vt:lpstr>
      <vt:lpstr>Verdana</vt:lpstr>
      <vt:lpstr>Calibri</vt:lpstr>
      <vt:lpstr>GuruSkill</vt:lpstr>
      <vt:lpstr>NG_MOC_Core_ModuleNew2</vt:lpstr>
      <vt:lpstr>Exam 70-535 Architecting Microsoft Azure Solutions Data &amp; Cloud Skill Up Workshop - Azure Fundamentals </vt:lpstr>
      <vt:lpstr>Agenda and Logistics 70-535 Architecting Azure Solutions</vt:lpstr>
      <vt:lpstr>Show of Hands…</vt:lpstr>
      <vt:lpstr>Make the most of the event…</vt:lpstr>
      <vt:lpstr>Attendee Challenge – What Azure challenges should we tackle? What Challenges Are You Facing? What ideas do you have for projects?</vt:lpstr>
      <vt:lpstr>Making it REAL!!!</vt:lpstr>
      <vt:lpstr>We have exam vouchers!!!</vt:lpstr>
      <vt:lpstr>We have free practice exams</vt:lpstr>
      <vt:lpstr>Program Roadmap - So Far…Futures coming later </vt:lpstr>
      <vt:lpstr>Getting Started Labs https://docs.microsoft.com/en-us/azure/#get-started </vt:lpstr>
      <vt:lpstr>Labs </vt:lpstr>
      <vt:lpstr>Make the most of the event…</vt:lpstr>
      <vt:lpstr>Voting: Show of Hands</vt:lpstr>
      <vt:lpstr>Voting: Show of Hands</vt:lpstr>
      <vt:lpstr>Voting: Show of Hands</vt:lpstr>
      <vt:lpstr>Buckle Up!!! </vt:lpstr>
      <vt:lpstr>Following slides are NOT for the morning.  They are Making it real</vt:lpstr>
      <vt:lpstr>Good Afternoon!!!! Pause for program identification</vt:lpstr>
      <vt:lpstr>Program Roadmap</vt:lpstr>
      <vt:lpstr>Parking Lot  Speaker Panel</vt:lpstr>
      <vt:lpstr>AWS to Azure Services Comparison</vt:lpstr>
      <vt:lpstr>Azure Capacity Planning</vt:lpstr>
      <vt:lpstr>PowerPoint Presentation</vt:lpstr>
      <vt:lpstr>PowerPoint Presentation</vt:lpstr>
      <vt:lpstr>Post Event Wrap/Up</vt:lpstr>
      <vt:lpstr>Time For Feedback!</vt:lpstr>
      <vt:lpstr>Show of Hands</vt:lpstr>
      <vt:lpstr>Show of Hands</vt:lpstr>
      <vt:lpstr>Do you want more free training for you, your friends and peers?</vt:lpstr>
      <vt:lpstr>Live Feedback: In your own words: What did you think of …</vt:lpstr>
      <vt:lpstr>Feedback:  Making the Most of the event Your Projects</vt:lpstr>
      <vt:lpstr>What can we do better?</vt:lpstr>
      <vt:lpstr>Evaluation Form Super Important. Please invest another 2 minutes now to fill out the event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2018-05-23T16:57:58Z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